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61"/>
  </p:notesMasterIdLst>
  <p:sldIdLst>
    <p:sldId id="256" r:id="rId2"/>
    <p:sldId id="379" r:id="rId3"/>
    <p:sldId id="257" r:id="rId4"/>
    <p:sldId id="325" r:id="rId5"/>
    <p:sldId id="333" r:id="rId6"/>
    <p:sldId id="338" r:id="rId7"/>
    <p:sldId id="346" r:id="rId8"/>
    <p:sldId id="292" r:id="rId9"/>
    <p:sldId id="293" r:id="rId10"/>
    <p:sldId id="390" r:id="rId11"/>
    <p:sldId id="391" r:id="rId12"/>
    <p:sldId id="268" r:id="rId13"/>
    <p:sldId id="262" r:id="rId14"/>
    <p:sldId id="260" r:id="rId15"/>
    <p:sldId id="261" r:id="rId16"/>
    <p:sldId id="263" r:id="rId17"/>
    <p:sldId id="269" r:id="rId18"/>
    <p:sldId id="422" r:id="rId19"/>
    <p:sldId id="279" r:id="rId20"/>
    <p:sldId id="306" r:id="rId21"/>
    <p:sldId id="299" r:id="rId22"/>
    <p:sldId id="270" r:id="rId23"/>
    <p:sldId id="392" r:id="rId24"/>
    <p:sldId id="380" r:id="rId25"/>
    <p:sldId id="322" r:id="rId26"/>
    <p:sldId id="381" r:id="rId27"/>
    <p:sldId id="337" r:id="rId28"/>
    <p:sldId id="312" r:id="rId29"/>
    <p:sldId id="295" r:id="rId30"/>
    <p:sldId id="266" r:id="rId31"/>
    <p:sldId id="274" r:id="rId32"/>
    <p:sldId id="267" r:id="rId33"/>
    <p:sldId id="385" r:id="rId34"/>
    <p:sldId id="264" r:id="rId35"/>
    <p:sldId id="259" r:id="rId36"/>
    <p:sldId id="296" r:id="rId37"/>
    <p:sldId id="271" r:id="rId38"/>
    <p:sldId id="297" r:id="rId39"/>
    <p:sldId id="393" r:id="rId40"/>
    <p:sldId id="272" r:id="rId41"/>
    <p:sldId id="340" r:id="rId42"/>
    <p:sldId id="348" r:id="rId43"/>
    <p:sldId id="309" r:id="rId44"/>
    <p:sldId id="313" r:id="rId45"/>
    <p:sldId id="394" r:id="rId46"/>
    <p:sldId id="342" r:id="rId47"/>
    <p:sldId id="316" r:id="rId48"/>
    <p:sldId id="298" r:id="rId49"/>
    <p:sldId id="303" r:id="rId50"/>
    <p:sldId id="304" r:id="rId51"/>
    <p:sldId id="305" r:id="rId52"/>
    <p:sldId id="280" r:id="rId53"/>
    <p:sldId id="281" r:id="rId54"/>
    <p:sldId id="282" r:id="rId55"/>
    <p:sldId id="307" r:id="rId56"/>
    <p:sldId id="289" r:id="rId57"/>
    <p:sldId id="290" r:id="rId58"/>
    <p:sldId id="323" r:id="rId59"/>
    <p:sldId id="308" r:id="rId60"/>
    <p:sldId id="311" r:id="rId61"/>
    <p:sldId id="314" r:id="rId62"/>
    <p:sldId id="315" r:id="rId63"/>
    <p:sldId id="327" r:id="rId64"/>
    <p:sldId id="287" r:id="rId65"/>
    <p:sldId id="339" r:id="rId66"/>
    <p:sldId id="288" r:id="rId67"/>
    <p:sldId id="343" r:id="rId68"/>
    <p:sldId id="320" r:id="rId69"/>
    <p:sldId id="310" r:id="rId70"/>
    <p:sldId id="345" r:id="rId71"/>
    <p:sldId id="418" r:id="rId72"/>
    <p:sldId id="349" r:id="rId73"/>
    <p:sldId id="328" r:id="rId74"/>
    <p:sldId id="395" r:id="rId75"/>
    <p:sldId id="318" r:id="rId76"/>
    <p:sldId id="317" r:id="rId77"/>
    <p:sldId id="410" r:id="rId78"/>
    <p:sldId id="411" r:id="rId79"/>
    <p:sldId id="412" r:id="rId80"/>
    <p:sldId id="413" r:id="rId81"/>
    <p:sldId id="414" r:id="rId82"/>
    <p:sldId id="415" r:id="rId83"/>
    <p:sldId id="321" r:id="rId84"/>
    <p:sldId id="273" r:id="rId85"/>
    <p:sldId id="275" r:id="rId86"/>
    <p:sldId id="424" r:id="rId87"/>
    <p:sldId id="387" r:id="rId88"/>
    <p:sldId id="351" r:id="rId89"/>
    <p:sldId id="352" r:id="rId90"/>
    <p:sldId id="354" r:id="rId91"/>
    <p:sldId id="388" r:id="rId92"/>
    <p:sldId id="409" r:id="rId93"/>
    <p:sldId id="425" r:id="rId94"/>
    <p:sldId id="426" r:id="rId95"/>
    <p:sldId id="389" r:id="rId96"/>
    <p:sldId id="427" r:id="rId97"/>
    <p:sldId id="428" r:id="rId98"/>
    <p:sldId id="429" r:id="rId99"/>
    <p:sldId id="430" r:id="rId100"/>
    <p:sldId id="431" r:id="rId101"/>
    <p:sldId id="382" r:id="rId102"/>
    <p:sldId id="355" r:id="rId103"/>
    <p:sldId id="432" r:id="rId104"/>
    <p:sldId id="356" r:id="rId105"/>
    <p:sldId id="433" r:id="rId106"/>
    <p:sldId id="357" r:id="rId107"/>
    <p:sldId id="358" r:id="rId108"/>
    <p:sldId id="359" r:id="rId109"/>
    <p:sldId id="361" r:id="rId110"/>
    <p:sldId id="362" r:id="rId111"/>
    <p:sldId id="434" r:id="rId112"/>
    <p:sldId id="363" r:id="rId113"/>
    <p:sldId id="364" r:id="rId114"/>
    <p:sldId id="365" r:id="rId115"/>
    <p:sldId id="367" r:id="rId116"/>
    <p:sldId id="435" r:id="rId117"/>
    <p:sldId id="397" r:id="rId118"/>
    <p:sldId id="368" r:id="rId119"/>
    <p:sldId id="369" r:id="rId120"/>
    <p:sldId id="371" r:id="rId121"/>
    <p:sldId id="366" r:id="rId122"/>
    <p:sldId id="437" r:id="rId123"/>
    <p:sldId id="416" r:id="rId124"/>
    <p:sldId id="372" r:id="rId125"/>
    <p:sldId id="417" r:id="rId126"/>
    <p:sldId id="396" r:id="rId127"/>
    <p:sldId id="398" r:id="rId128"/>
    <p:sldId id="373" r:id="rId129"/>
    <p:sldId id="374" r:id="rId130"/>
    <p:sldId id="401" r:id="rId131"/>
    <p:sldId id="402" r:id="rId132"/>
    <p:sldId id="438" r:id="rId133"/>
    <p:sldId id="439" r:id="rId134"/>
    <p:sldId id="399" r:id="rId135"/>
    <p:sldId id="375" r:id="rId136"/>
    <p:sldId id="423" r:id="rId137"/>
    <p:sldId id="376" r:id="rId138"/>
    <p:sldId id="400" r:id="rId139"/>
    <p:sldId id="403" r:id="rId140"/>
    <p:sldId id="440" r:id="rId141"/>
    <p:sldId id="404" r:id="rId142"/>
    <p:sldId id="443" r:id="rId143"/>
    <p:sldId id="444" r:id="rId144"/>
    <p:sldId id="370" r:id="rId145"/>
    <p:sldId id="329" r:id="rId146"/>
    <p:sldId id="331" r:id="rId147"/>
    <p:sldId id="405" r:id="rId148"/>
    <p:sldId id="406" r:id="rId149"/>
    <p:sldId id="407" r:id="rId150"/>
    <p:sldId id="408" r:id="rId151"/>
    <p:sldId id="332" r:id="rId152"/>
    <p:sldId id="378" r:id="rId153"/>
    <p:sldId id="336" r:id="rId154"/>
    <p:sldId id="334" r:id="rId155"/>
    <p:sldId id="344" r:id="rId156"/>
    <p:sldId id="335" r:id="rId157"/>
    <p:sldId id="330" r:id="rId158"/>
    <p:sldId id="420" r:id="rId159"/>
    <p:sldId id="421" r:id="rId1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798E65-4957-CD48-9B7A-01C563E96C35}">
          <p14:sldIdLst>
            <p14:sldId id="256"/>
            <p14:sldId id="379"/>
            <p14:sldId id="257"/>
            <p14:sldId id="325"/>
            <p14:sldId id="333"/>
            <p14:sldId id="338"/>
            <p14:sldId id="346"/>
            <p14:sldId id="292"/>
          </p14:sldIdLst>
        </p14:section>
        <p14:section name="Compiler architecture" id="{9846F2DC-69A2-3E42-B7E6-2D6A0A017B7B}">
          <p14:sldIdLst>
            <p14:sldId id="293"/>
            <p14:sldId id="390"/>
            <p14:sldId id="391"/>
            <p14:sldId id="268"/>
            <p14:sldId id="262"/>
            <p14:sldId id="260"/>
            <p14:sldId id="261"/>
            <p14:sldId id="263"/>
            <p14:sldId id="269"/>
            <p14:sldId id="422"/>
            <p14:sldId id="279"/>
          </p14:sldIdLst>
        </p14:section>
        <p14:section name="Source code organization" id="{46B372F6-A812-E84D-9D5B-98F6A0FABB0B}">
          <p14:sldIdLst>
            <p14:sldId id="306"/>
            <p14:sldId id="299"/>
            <p14:sldId id="270"/>
            <p14:sldId id="392"/>
            <p14:sldId id="380"/>
            <p14:sldId id="322"/>
            <p14:sldId id="381"/>
            <p14:sldId id="337"/>
            <p14:sldId id="312"/>
          </p14:sldIdLst>
        </p14:section>
        <p14:section name="IR and Visitors" id="{2BCC38EE-AF91-024A-BDB0-9A812AA602BC}">
          <p14:sldIdLst>
            <p14:sldId id="295"/>
            <p14:sldId id="266"/>
            <p14:sldId id="274"/>
            <p14:sldId id="267"/>
            <p14:sldId id="385"/>
            <p14:sldId id="264"/>
            <p14:sldId id="259"/>
            <p14:sldId id="296"/>
            <p14:sldId id="271"/>
            <p14:sldId id="297"/>
            <p14:sldId id="393"/>
            <p14:sldId id="272"/>
            <p14:sldId id="340"/>
            <p14:sldId id="348"/>
            <p14:sldId id="309"/>
            <p14:sldId id="313"/>
            <p14:sldId id="394"/>
            <p14:sldId id="342"/>
            <p14:sldId id="316"/>
            <p14:sldId id="298"/>
            <p14:sldId id="303"/>
            <p14:sldId id="304"/>
            <p14:sldId id="305"/>
            <p14:sldId id="280"/>
            <p14:sldId id="281"/>
            <p14:sldId id="282"/>
            <p14:sldId id="307"/>
            <p14:sldId id="289"/>
            <p14:sldId id="290"/>
            <p14:sldId id="323"/>
            <p14:sldId id="308"/>
            <p14:sldId id="311"/>
            <p14:sldId id="314"/>
            <p14:sldId id="315"/>
            <p14:sldId id="327"/>
            <p14:sldId id="287"/>
            <p14:sldId id="339"/>
            <p14:sldId id="288"/>
            <p14:sldId id="343"/>
            <p14:sldId id="320"/>
            <p14:sldId id="310"/>
            <p14:sldId id="345"/>
            <p14:sldId id="418"/>
          </p14:sldIdLst>
        </p14:section>
        <p14:section name="Brief description of available passes" id="{D9BD794C-C5A1-4B5F-9BEC-E8DAF1528BE1}">
          <p14:sldIdLst>
            <p14:sldId id="349"/>
            <p14:sldId id="328"/>
            <p14:sldId id="395"/>
            <p14:sldId id="318"/>
            <p14:sldId id="317"/>
            <p14:sldId id="410"/>
            <p14:sldId id="411"/>
            <p14:sldId id="412"/>
            <p14:sldId id="413"/>
            <p14:sldId id="414"/>
            <p14:sldId id="415"/>
            <p14:sldId id="321"/>
            <p14:sldId id="273"/>
            <p14:sldId id="275"/>
            <p14:sldId id="424"/>
            <p14:sldId id="387"/>
            <p14:sldId id="351"/>
            <p14:sldId id="352"/>
            <p14:sldId id="354"/>
            <p14:sldId id="388"/>
            <p14:sldId id="409"/>
            <p14:sldId id="425"/>
            <p14:sldId id="426"/>
            <p14:sldId id="389"/>
            <p14:sldId id="427"/>
            <p14:sldId id="428"/>
            <p14:sldId id="429"/>
            <p14:sldId id="430"/>
            <p14:sldId id="431"/>
            <p14:sldId id="382"/>
            <p14:sldId id="355"/>
            <p14:sldId id="432"/>
            <p14:sldId id="356"/>
            <p14:sldId id="433"/>
            <p14:sldId id="357"/>
            <p14:sldId id="358"/>
            <p14:sldId id="359"/>
            <p14:sldId id="361"/>
            <p14:sldId id="362"/>
            <p14:sldId id="434"/>
            <p14:sldId id="363"/>
            <p14:sldId id="364"/>
            <p14:sldId id="365"/>
            <p14:sldId id="367"/>
            <p14:sldId id="435"/>
            <p14:sldId id="397"/>
            <p14:sldId id="368"/>
            <p14:sldId id="369"/>
            <p14:sldId id="371"/>
            <p14:sldId id="366"/>
            <p14:sldId id="437"/>
            <p14:sldId id="416"/>
            <p14:sldId id="372"/>
            <p14:sldId id="417"/>
            <p14:sldId id="396"/>
            <p14:sldId id="398"/>
            <p14:sldId id="373"/>
            <p14:sldId id="374"/>
            <p14:sldId id="401"/>
            <p14:sldId id="402"/>
            <p14:sldId id="438"/>
            <p14:sldId id="439"/>
            <p14:sldId id="399"/>
            <p14:sldId id="375"/>
            <p14:sldId id="423"/>
            <p14:sldId id="376"/>
            <p14:sldId id="400"/>
            <p14:sldId id="403"/>
            <p14:sldId id="440"/>
            <p14:sldId id="404"/>
            <p14:sldId id="443"/>
            <p14:sldId id="444"/>
            <p14:sldId id="370"/>
          </p14:sldIdLst>
        </p14:section>
        <p14:section name="Sample back-ends" id="{D163C4DC-B2F1-B24F-A60F-4DCEC59C22E6}">
          <p14:sldIdLst>
            <p14:sldId id="329"/>
            <p14:sldId id="331"/>
            <p14:sldId id="405"/>
            <p14:sldId id="406"/>
            <p14:sldId id="407"/>
            <p14:sldId id="408"/>
            <p14:sldId id="332"/>
            <p14:sldId id="378"/>
            <p14:sldId id="336"/>
            <p14:sldId id="334"/>
            <p14:sldId id="344"/>
            <p14:sldId id="335"/>
            <p14:sldId id="330"/>
            <p14:sldId id="420"/>
            <p14:sldId id="4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2" autoAdjust="0"/>
    <p:restoredTop sz="94669"/>
  </p:normalViewPr>
  <p:slideViewPr>
    <p:cSldViewPr snapToGrid="0" snapToObjects="1">
      <p:cViewPr varScale="1">
        <p:scale>
          <a:sx n="116" d="100"/>
          <a:sy n="116" d="100"/>
        </p:scale>
        <p:origin x="64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4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tableStyles" Target="tableStyle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7EAE4-D059-4B7A-856A-3A74FC27D76A}" type="datetimeFigureOut">
              <a:rPr lang="en-US" smtClean="0"/>
              <a:t>6/22/2021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DCC75-241F-4BC8-B1B2-67FD29C6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10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91566-8C58-4B35-92E6-ABAB714AACDF}" type="datetime1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2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4FFB6-BBBE-4B3C-8A41-DB9091114131}" type="datetime1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88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AE5E1-6965-4790-8C46-43BEDD74386A}" type="datetime1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242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3404-E1B4-4A79-A66E-8B1E81572F78}" type="datetime1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966F-BC0B-4787-8724-8DC6564FF019}" type="datetime1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2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8573C-2D3D-4C96-A2FD-7CC7DA754A52}" type="datetime1">
              <a:rPr lang="en-US" smtClean="0"/>
              <a:t>6/22/2021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293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3D546-8ADA-4BE6-AE10-2A414017C826}" type="datetime1">
              <a:rPr lang="en-US" smtClean="0"/>
              <a:t>6/22/2021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063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10E2-1DB9-4D0A-9196-2B1C978CF986}" type="datetime1">
              <a:rPr lang="en-US" smtClean="0"/>
              <a:t>6/22/2021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53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3ED5B-A604-4530-8429-217DF2E306A4}" type="datetime1">
              <a:rPr lang="en-US" smtClean="0"/>
              <a:t>6/22/2021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95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C9DC8-E612-4540-B0F8-F42E8B21D50B}" type="datetime1">
              <a:rPr lang="en-US" smtClean="0"/>
              <a:t>6/22/2021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88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800-365E-4C82-BAE1-B51706A2E669}" type="datetime1">
              <a:rPr lang="en-US" smtClean="0"/>
              <a:t>6/22/2021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28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7AF54-1F53-488D-994E-F88F0F3E37C0}" type="datetime1">
              <a:rPr lang="en-US" smtClean="0"/>
              <a:t>6/22/2021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2AF81-9595-BA4F-9729-1599F122A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6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fif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fif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fif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File:US_ARMY_AFRICA_NF10_0015.jpg" TargetMode="External"/><Relationship Id="rId4" Type="http://schemas.openxmlformats.org/officeDocument/2006/relationships/image" Target="../media/image9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fi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yping" TargetMode="External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ngimg.com/download/22179" TargetMode="Externa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fif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fif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ame-icons.net/lorc/originals/domino-mask.html" TargetMode="Externa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fif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fif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tiff"/><Relationship Id="rId1" Type="http://schemas.openxmlformats.org/officeDocument/2006/relationships/slideLayout" Target="../slideLayouts/slideLayout3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tiff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hyperlink" Target="https://github.com/p4lang/behavioral-model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tiff"/><Relationship Id="rId2" Type="http://schemas.openxmlformats.org/officeDocument/2006/relationships/hyperlink" Target="https://github.com/p4lang/switch" TargetMode="External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tiff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tchenstewardship.com/2009/05/18/food-for-thought-garlic-and-onion-health-benefits-and-nutrition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4lang/p4-spec/tree/master/p4-16/spec" TargetMode="External"/><Relationship Id="rId2" Type="http://schemas.openxmlformats.org/officeDocument/2006/relationships/hyperlink" Target="http://p4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/github.com/p4lang/p4c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nome-emblem-important.svg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hyperlink" Target="http://cs.brown.edu/~sk/Publications/Books/ProgLangs/2007-04-26/plai-2007-04-26.pdf" TargetMode="Externa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://jinavie.tumblr.com/post/34627071455/point-of-view" TargetMode="Externa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Newark_Castle_Ruin_St_Monans.jpg" TargetMode="External"/><Relationship Id="rId4" Type="http://schemas.openxmlformats.org/officeDocument/2006/relationships/image" Target="../media/image63.jp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fi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fi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P4</a:t>
            </a:r>
            <a:r>
              <a:rPr lang="en-US" baseline="-25000" dirty="0"/>
              <a:t>16</a:t>
            </a:r>
            <a:r>
              <a:rPr lang="en-US" dirty="0"/>
              <a:t> reference compiler implementation architecture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June 2021</a:t>
            </a:r>
          </a:p>
          <a:p>
            <a:r>
              <a:rPr lang="en-US" dirty="0"/>
              <a:t>Mihai Budiu (</a:t>
            </a:r>
            <a:r>
              <a:rPr lang="en-US" dirty="0" err="1"/>
              <a:t>mbudiu-vmw</a:t>
            </a:r>
            <a:r>
              <a:rPr lang="en-US" dirty="0"/>
              <a:t>)</a:t>
            </a:r>
          </a:p>
          <a:p>
            <a:r>
              <a:rPr lang="en-US" dirty="0"/>
              <a:t>mbudiu@vmware.com</a:t>
            </a:r>
          </a:p>
        </p:txBody>
      </p:sp>
    </p:spTree>
    <p:extLst>
      <p:ext uri="{BB962C8B-B14F-4D97-AF65-F5344CB8AC3E}">
        <p14:creationId xmlns:p14="http://schemas.microsoft.com/office/powerpoint/2010/main" val="1654955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Compiler structure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5358030" y="2965839"/>
            <a:ext cx="1495031" cy="19450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Mid-end</a:t>
            </a:r>
          </a:p>
        </p:txBody>
      </p:sp>
      <p:sp>
        <p:nvSpPr>
          <p:cNvPr id="5" name="Rectangle 4"/>
          <p:cNvSpPr/>
          <p:nvPr/>
        </p:nvSpPr>
        <p:spPr>
          <a:xfrm>
            <a:off x="2705553" y="2965839"/>
            <a:ext cx="1495031" cy="19450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Front-end</a:t>
            </a:r>
          </a:p>
        </p:txBody>
      </p:sp>
      <p:sp>
        <p:nvSpPr>
          <p:cNvPr id="6" name="Rectangle 5"/>
          <p:cNvSpPr/>
          <p:nvPr/>
        </p:nvSpPr>
        <p:spPr>
          <a:xfrm>
            <a:off x="7978352" y="2965839"/>
            <a:ext cx="1495031" cy="19450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Back-end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59509" y="3729595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86810" y="3729595"/>
            <a:ext cx="47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IR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7114100" y="3729595"/>
            <a:ext cx="47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IR</a:t>
            </a:r>
            <a:endParaRPr lang="en-US" sz="2800" dirty="0"/>
          </a:p>
        </p:txBody>
      </p:sp>
      <p:sp>
        <p:nvSpPr>
          <p:cNvPr id="10" name="Right Arrow 9"/>
          <p:cNvSpPr/>
          <p:nvPr/>
        </p:nvSpPr>
        <p:spPr>
          <a:xfrm>
            <a:off x="253676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ight Arrow 12"/>
          <p:cNvSpPr/>
          <p:nvPr/>
        </p:nvSpPr>
        <p:spPr>
          <a:xfrm>
            <a:off x="421411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ight Arrow 13"/>
          <p:cNvSpPr/>
          <p:nvPr/>
        </p:nvSpPr>
        <p:spPr>
          <a:xfrm>
            <a:off x="5181192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ight Arrow 14"/>
          <p:cNvSpPr/>
          <p:nvPr/>
        </p:nvSpPr>
        <p:spPr>
          <a:xfrm>
            <a:off x="6853061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ight Arrow 15"/>
          <p:cNvSpPr/>
          <p:nvPr/>
        </p:nvSpPr>
        <p:spPr>
          <a:xfrm>
            <a:off x="780299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Left Brace 16"/>
          <p:cNvSpPr/>
          <p:nvPr/>
        </p:nvSpPr>
        <p:spPr>
          <a:xfrm rot="16200000">
            <a:off x="7240884" y="3224968"/>
            <a:ext cx="329551" cy="4006843"/>
          </a:xfrm>
          <a:prstGeom prst="leftBrace">
            <a:avLst>
              <a:gd name="adj1" fmla="val 30284"/>
              <a:gd name="adj2" fmla="val 50000"/>
            </a:avLst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332929" y="5428450"/>
            <a:ext cx="1688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Target-specific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30292" y="5390139"/>
            <a:ext cx="22455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Target-independent</a:t>
            </a:r>
          </a:p>
          <a:p>
            <a:r>
              <a:rPr lang="en-US" sz="2000" dirty="0"/>
              <a:t>~48 distinct passes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65588" y="16906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/>
              <a:t>Same IR</a:t>
            </a:r>
          </a:p>
        </p:txBody>
      </p:sp>
      <p:cxnSp>
        <p:nvCxnSpPr>
          <p:cNvPr id="22" name="Straight Arrow Connector 21"/>
          <p:cNvCxnSpPr>
            <a:stCxn id="20" idx="2"/>
            <a:endCxn id="8" idx="0"/>
          </p:cNvCxnSpPr>
          <p:nvPr/>
        </p:nvCxnSpPr>
        <p:spPr>
          <a:xfrm flipH="1">
            <a:off x="4721810" y="2152353"/>
            <a:ext cx="1137050" cy="157724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0" idx="2"/>
            <a:endCxn id="9" idx="0"/>
          </p:cNvCxnSpPr>
          <p:nvPr/>
        </p:nvCxnSpPr>
        <p:spPr>
          <a:xfrm>
            <a:off x="5858860" y="2152353"/>
            <a:ext cx="1490240" cy="157724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279958" y="1369020"/>
            <a:ext cx="28918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i="1" dirty="0"/>
              <a:t>IR with target-specific</a:t>
            </a:r>
          </a:p>
          <a:p>
            <a:pPr algn="ctr"/>
            <a:r>
              <a:rPr lang="en-US" sz="2400" i="1" dirty="0"/>
              <a:t>extensions</a:t>
            </a:r>
          </a:p>
        </p:txBody>
      </p:sp>
      <p:cxnSp>
        <p:nvCxnSpPr>
          <p:cNvPr id="27" name="Straight Arrow Connector 26"/>
          <p:cNvCxnSpPr>
            <a:stCxn id="26" idx="2"/>
            <a:endCxn id="6" idx="0"/>
          </p:cNvCxnSpPr>
          <p:nvPr/>
        </p:nvCxnSpPr>
        <p:spPr>
          <a:xfrm>
            <a:off x="8725867" y="2200017"/>
            <a:ext cx="1" cy="76582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076450" y="5721713"/>
            <a:ext cx="1945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~33 distinct passes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2259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26298-BE7E-4333-90F7-107963537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SpecializeGenericFunctions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72C1F-31E4-4CBB-B64F-0043E6B71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13503"/>
          </a:xfrm>
        </p:spPr>
        <p:txBody>
          <a:bodyPr/>
          <a:lstStyle/>
          <a:p>
            <a:r>
              <a:rPr lang="en-US" dirty="0"/>
              <a:t>Given a function with generic type create a specialized version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C834F-49E2-4645-81E2-0B30902DF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649832-43B6-4C8C-AA10-1726FEA53930}"/>
              </a:ext>
            </a:extLst>
          </p:cNvPr>
          <p:cNvSpPr txBox="1"/>
          <p:nvPr/>
        </p:nvSpPr>
        <p:spPr>
          <a:xfrm>
            <a:off x="1142999" y="2829864"/>
            <a:ext cx="862520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Consolas" panose="020B0609020204030204" pitchFamily="49" charset="0"/>
              </a:rPr>
              <a:t>T f&lt;T&gt;(in T data) { return data; }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bit&lt;32&gt; b = f(32w0);</a:t>
            </a:r>
          </a:p>
          <a:p>
            <a:endParaRPr lang="en-US" sz="2400" dirty="0"/>
          </a:p>
          <a:p>
            <a:r>
              <a:rPr lang="en-US" sz="2400" dirty="0"/>
              <a:t>Generates the following extra code:</a:t>
            </a:r>
          </a:p>
          <a:p>
            <a:endParaRPr lang="en-US" sz="2400" dirty="0"/>
          </a:p>
          <a:p>
            <a:r>
              <a:rPr lang="en-US" sz="2400" dirty="0">
                <a:latin typeface="Consolas" panose="020B0609020204030204" pitchFamily="49" charset="0"/>
              </a:rPr>
              <a:t>bit&lt;32&gt; f_0(in bit&lt;32&gt; data) { return data; }</a:t>
            </a:r>
          </a:p>
          <a:p>
            <a:r>
              <a:rPr lang="en-US" sz="2400" dirty="0">
                <a:latin typeface="Consolas" panose="020B0609020204030204" pitchFamily="49" charset="0"/>
              </a:rPr>
              <a:t>bit&lt;32&gt; b = f_0(32w0);</a:t>
            </a:r>
          </a:p>
        </p:txBody>
      </p:sp>
      <p:pic>
        <p:nvPicPr>
          <p:cNvPr id="10" name="Picture 9" descr="Text&#10;&#10;Description automatically generated with medium confidence">
            <a:extLst>
              <a:ext uri="{FF2B5EF4-FFF2-40B4-BE49-F238E27FC236}">
                <a16:creationId xmlns:a16="http://schemas.microsoft.com/office/drawing/2014/main" id="{BB7B26B2-A23B-4A17-B0FB-960ED069A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1913051"/>
            <a:ext cx="3517900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8558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TableKeyNames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Creates a control-plane name for each table key field.</a:t>
            </a:r>
          </a:p>
          <a:p>
            <a:r>
              <a:rPr lang="en-US" dirty="0"/>
              <a:t>This enables the compiler to change these expressions later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table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t { key = {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a.x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 } … 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becomes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table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t { key = {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a.x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@name("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a.x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"); } … }</a:t>
            </a:r>
          </a:p>
        </p:txBody>
      </p:sp>
      <p:pic>
        <p:nvPicPr>
          <p:cNvPr id="6" name="Content Placeholder 3" descr="&lt;strong&gt;key&lt;/strong&gt;-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127" y="473003"/>
            <a:ext cx="1863797" cy="186379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6081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StrengthReduction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r>
              <a:rPr lang="en-US" dirty="0"/>
              <a:t>Purely syntactic</a:t>
            </a:r>
          </a:p>
          <a:p>
            <a:pPr lvl="1"/>
            <a:r>
              <a:rPr lang="en-US" dirty="0"/>
              <a:t>Rewrite div/mod/multiply by powers of two</a:t>
            </a:r>
          </a:p>
          <a:p>
            <a:r>
              <a:rPr lang="en-US" dirty="0"/>
              <a:t>Also does some algebraic optimizations</a:t>
            </a:r>
          </a:p>
          <a:p>
            <a:pPr lvl="1"/>
            <a:r>
              <a:rPr lang="en-US" dirty="0"/>
              <a:t>add/subtract with 0, shift with zero</a:t>
            </a:r>
          </a:p>
          <a:p>
            <a:pPr lvl="1"/>
            <a:r>
              <a:rPr lang="en-US" dirty="0"/>
              <a:t>multiply/divide with 0 or 1</a:t>
            </a:r>
          </a:p>
          <a:p>
            <a:pPr lvl="1"/>
            <a:r>
              <a:rPr lang="en-US" dirty="0"/>
              <a:t>bitwise operations with constants</a:t>
            </a:r>
          </a:p>
          <a:p>
            <a:pPr lvl="1"/>
            <a:r>
              <a:rPr lang="en-US" dirty="0" err="1"/>
              <a:t>DeMorgan</a:t>
            </a:r>
            <a:r>
              <a:rPr lang="en-US" dirty="0"/>
              <a:t> laws</a:t>
            </a:r>
          </a:p>
        </p:txBody>
      </p:sp>
      <p:pic>
        <p:nvPicPr>
          <p:cNvPr id="6" name="Content Placeholder 3" descr="external image Focus-On-Your-Strengths-ThePerfectDesign-300x3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7566" y="396875"/>
            <a:ext cx="2857500" cy="28575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939466" y="453239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Front-end: UselessCasts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040732" y="5547399"/>
            <a:ext cx="10515600" cy="1023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Removes casts where the input and </a:t>
            </a:r>
            <a:br>
              <a:rPr lang="en-US" dirty="0"/>
            </a:br>
            <a:r>
              <a:rPr lang="en-US" dirty="0"/>
              <a:t>output types are the same</a:t>
            </a:r>
          </a:p>
        </p:txBody>
      </p:sp>
      <p:pic>
        <p:nvPicPr>
          <p:cNvPr id="9" name="Picture 8" descr="is poured at Laran &lt;strong&gt;Bronze&lt;/strong&gt; in Chester for the first stages of &lt;strong&gt;casting&lt;/strong&gt;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219" y="4532391"/>
            <a:ext cx="2398940" cy="200977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18795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2EECC-6863-4324-A169-DE38E5ED1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Reassociation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8FB19B-A0E6-433A-B3D7-D72EF9687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Bring together constants in associative operations</a:t>
            </a:r>
          </a:p>
          <a:p>
            <a:r>
              <a:rPr lang="en-US" dirty="0"/>
              <a:t>E.g. (a + 2) + 3 is rewritten as a + (2 + 3)</a:t>
            </a:r>
          </a:p>
          <a:p>
            <a:r>
              <a:rPr lang="en-US" dirty="0"/>
              <a:t>Facilitates constant folding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572FA0-5C1C-4618-912A-B8254099E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103</a:t>
            </a:fld>
            <a:endParaRPr lang="en-US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AD8269-5A04-461E-9281-13BC75A2C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147060"/>
            <a:ext cx="4787784" cy="22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2787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SimplifyControlFlow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useless nested block statements</a:t>
            </a:r>
          </a:p>
          <a:p>
            <a:r>
              <a:rPr lang="en-US" dirty="0"/>
              <a:t>Simplify if statements with no branches</a:t>
            </a:r>
          </a:p>
          <a:p>
            <a:r>
              <a:rPr lang="en-US" dirty="0"/>
              <a:t>Remove empty statements</a:t>
            </a:r>
          </a:p>
          <a:p>
            <a:r>
              <a:rPr lang="en-US" dirty="0"/>
              <a:t>Remove unused switch statement labels and empty</a:t>
            </a:r>
            <a:br>
              <a:rPr lang="en-US" dirty="0"/>
            </a:br>
            <a:r>
              <a:rPr lang="en-US" dirty="0"/>
              <a:t>switch statements</a:t>
            </a:r>
          </a:p>
          <a:p>
            <a:r>
              <a:rPr lang="en-US" dirty="0"/>
              <a:t>Removes switch statements with no cases</a:t>
            </a:r>
          </a:p>
        </p:txBody>
      </p:sp>
      <p:pic>
        <p:nvPicPr>
          <p:cNvPr id="6" name="Content Placeholder 3" descr="Processi Dinamici Globali: la Struttura che Connette dal KaliYuga al ...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2307" y="1464677"/>
            <a:ext cx="1925861" cy="289075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107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C8B65-DBFE-4A99-BEFE-9D7DCD74E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SwitchAddDefault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ED17F-4B8C-43E4-B3BC-B77E769C43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Completes switch statements that do not have all cases covered</a:t>
            </a:r>
          </a:p>
          <a:p>
            <a:r>
              <a:rPr lang="en-US" dirty="0"/>
              <a:t>Adds a ‘default: {}’ at the end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FDEFFB-3333-4B68-9EBD-7BB973AA5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105</a:t>
            </a:fld>
            <a:endParaRPr lang="en-US"/>
          </a:p>
        </p:txBody>
      </p:sp>
      <p:pic>
        <p:nvPicPr>
          <p:cNvPr id="6" name="Picture 5" descr="Text, letter, calendar&#10;&#10;Description automatically generated">
            <a:extLst>
              <a:ext uri="{FF2B5EF4-FFF2-40B4-BE49-F238E27FC236}">
                <a16:creationId xmlns:a16="http://schemas.microsoft.com/office/drawing/2014/main" id="{B885AE01-752E-4DC3-8500-D9A94490B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5110" y="2779548"/>
            <a:ext cx="381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982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RemoveAllUnusedDeclarations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Repeatedly eliminates all declarations that are never</a:t>
            </a:r>
            <a:br>
              <a:rPr lang="en-US" dirty="0"/>
            </a:br>
            <a:r>
              <a:rPr lang="en-US" dirty="0"/>
              <a:t>referenced in the program</a:t>
            </a:r>
          </a:p>
          <a:p>
            <a:pPr lvl="1"/>
            <a:r>
              <a:rPr lang="en-US" dirty="0"/>
              <a:t>control, parser, action, table, variables, parser states</a:t>
            </a:r>
          </a:p>
          <a:p>
            <a:r>
              <a:rPr lang="en-US" dirty="0"/>
              <a:t>This is not the same as </a:t>
            </a:r>
            <a:r>
              <a:rPr lang="en-US" dirty="0" err="1"/>
              <a:t>def</a:t>
            </a:r>
            <a:r>
              <a:rPr lang="en-US" dirty="0"/>
              <a:t>-use analysis</a:t>
            </a:r>
          </a:p>
          <a:p>
            <a:r>
              <a:rPr lang="en-US" dirty="0"/>
              <a:t>But it does not remove parameters, types, </a:t>
            </a:r>
            <a:r>
              <a:rPr lang="en-US" dirty="0" err="1"/>
              <a:t>enum</a:t>
            </a:r>
            <a:r>
              <a:rPr lang="en-US" dirty="0"/>
              <a:t> members</a:t>
            </a:r>
          </a:p>
        </p:txBody>
      </p:sp>
      <p:pic>
        <p:nvPicPr>
          <p:cNvPr id="5" name="Picture 4" descr="empty jar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4652" y="1825625"/>
            <a:ext cx="2105526" cy="210552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6302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SimplifyParsers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1974"/>
            <a:ext cx="10515600" cy="1178426"/>
          </a:xfrm>
        </p:spPr>
        <p:txBody>
          <a:bodyPr/>
          <a:lstStyle/>
          <a:p>
            <a:r>
              <a:rPr lang="en-US" dirty="0"/>
              <a:t>Remove unreachable parser states</a:t>
            </a:r>
          </a:p>
          <a:p>
            <a:r>
              <a:rPr lang="en-US" dirty="0"/>
              <a:t>Collapse straight chains of parser states</a:t>
            </a:r>
          </a:p>
        </p:txBody>
      </p:sp>
      <p:pic>
        <p:nvPicPr>
          <p:cNvPr id="1026" name="Picture 2" descr="https://upload.wikimedia.org/wikipedia/commons/thumb/d/db/Figure-eight_knot.svg/300px-Figure-eight_kno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4977" y="605589"/>
            <a:ext cx="28575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245168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Front-End: </a:t>
            </a:r>
            <a:r>
              <a:rPr lang="en-US" dirty="0" err="1"/>
              <a:t>ResetHeaders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38200" y="3605383"/>
            <a:ext cx="10515600" cy="1178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Inserts code for </a:t>
            </a:r>
            <a:r>
              <a:rPr lang="en-US" dirty="0" err="1"/>
              <a:t>header.setInvalid</a:t>
            </a:r>
            <a:r>
              <a:rPr lang="en-US" dirty="0"/>
              <a:t>() where required</a:t>
            </a:r>
          </a:p>
          <a:p>
            <a:pPr lvl="1"/>
            <a:r>
              <a:rPr lang="en-US" dirty="0"/>
              <a:t>Spec indicates that uninitialized headers are invalid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426960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Front-End: </a:t>
            </a:r>
            <a:r>
              <a:rPr lang="en-US" dirty="0" err="1"/>
              <a:t>SetHeaders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38200" y="5423298"/>
            <a:ext cx="10515600" cy="1178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Headers initialized from lists must also be </a:t>
            </a:r>
            <a:r>
              <a:rPr lang="en-US" dirty="0" err="1"/>
              <a:t>setValid</a:t>
            </a:r>
            <a:r>
              <a:rPr lang="en-US" dirty="0"/>
              <a:t>()</a:t>
            </a:r>
          </a:p>
          <a:p>
            <a:r>
              <a:rPr lang="en-US" dirty="0"/>
              <a:t>h = { x }; becomes </a:t>
            </a:r>
            <a:r>
              <a:rPr lang="en-US" dirty="0" err="1"/>
              <a:t>h.setValid</a:t>
            </a:r>
            <a:r>
              <a:rPr lang="en-US" dirty="0"/>
              <a:t>(); h = { x };</a:t>
            </a:r>
          </a:p>
        </p:txBody>
      </p:sp>
      <p:pic>
        <p:nvPicPr>
          <p:cNvPr id="4" name="Picture 3" descr="Cách &lt;strong&gt;reset&lt;/strong&gt; board Arduino bằng phần mềm để giúp các dự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764" y="2600800"/>
            <a:ext cx="1512793" cy="1595773"/>
          </a:xfrm>
          <a:prstGeom prst="rect">
            <a:avLst/>
          </a:prstGeom>
        </p:spPr>
      </p:pic>
      <p:pic>
        <p:nvPicPr>
          <p:cNvPr id="6" name="Picture 5" descr="350px-&lt;strong&gt;Chess_Set&lt;/strong&gt;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836" y="4763035"/>
            <a:ext cx="2660650" cy="1026251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7301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UniqueNames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90817"/>
          </a:xfrm>
        </p:spPr>
        <p:txBody>
          <a:bodyPr>
            <a:noAutofit/>
          </a:bodyPr>
          <a:lstStyle/>
          <a:p>
            <a:r>
              <a:rPr lang="en-US" dirty="0"/>
              <a:t>Give each variable in the program a unique new name</a:t>
            </a:r>
          </a:p>
          <a:p>
            <a:r>
              <a:rPr lang="en-US" dirty="0"/>
              <a:t>If it is important (e.g., control-plane visible) </a:t>
            </a:r>
            <a:br>
              <a:rPr lang="en-US" dirty="0"/>
            </a:br>
            <a:r>
              <a:rPr lang="en-US" dirty="0"/>
              <a:t>preserve the old name as a @name annotation.</a:t>
            </a:r>
          </a:p>
          <a:p>
            <a:r>
              <a:rPr lang="en-US" dirty="0"/>
              <a:t>Makes it easy to move code around without causing name clashes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65929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Front-end: </a:t>
            </a:r>
            <a:r>
              <a:rPr lang="en-US" dirty="0" err="1"/>
              <a:t>MoveDeclarations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4842209"/>
            <a:ext cx="10515600" cy="1390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Moves all declarations from inner blocks to the outermost scope</a:t>
            </a:r>
          </a:p>
          <a:p>
            <a:r>
              <a:rPr lang="en-US" dirty="0"/>
              <a:t>Moves all locals in an action to the enclosing control</a:t>
            </a:r>
          </a:p>
        </p:txBody>
      </p:sp>
      <p:pic>
        <p:nvPicPr>
          <p:cNvPr id="6" name="Picture 5" descr="Unique-large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0885" y="932322"/>
            <a:ext cx="1941429" cy="1456072"/>
          </a:xfrm>
          <a:prstGeom prst="rect">
            <a:avLst/>
          </a:prstGeom>
        </p:spPr>
      </p:pic>
      <p:pic>
        <p:nvPicPr>
          <p:cNvPr id="7" name="Picture 6" descr="Prohibition of passing without stopping - &lt;strong&gt;Customs&lt;/strong&g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728" y="3750576"/>
            <a:ext cx="1143000" cy="114300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62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MoveInitializers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Variable initialization is separated from declaration</a:t>
            </a:r>
          </a:p>
          <a:p>
            <a:pPr lvl="1"/>
            <a:r>
              <a:rPr lang="en-US" dirty="0"/>
              <a:t>In parsers initialization is done in the start state</a:t>
            </a:r>
          </a:p>
          <a:p>
            <a:pPr lvl="1"/>
            <a:r>
              <a:rPr lang="en-US" dirty="0"/>
              <a:t>In controls the initialization is done at the beginning of the apply block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0379" y="3625516"/>
            <a:ext cx="27334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&lt;32&gt; x = 10;</a:t>
            </a:r>
          </a:p>
          <a:p>
            <a:endParaRPr lang="en-US" sz="2400" dirty="0"/>
          </a:p>
          <a:p>
            <a:r>
              <a:rPr lang="en-US" sz="2400" dirty="0"/>
              <a:t>becomes:</a:t>
            </a:r>
          </a:p>
          <a:p>
            <a:endParaRPr lang="en-US" sz="2400" dirty="0"/>
          </a:p>
          <a:p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&lt;32&gt; x;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x = 10;</a:t>
            </a:r>
          </a:p>
        </p:txBody>
      </p:sp>
      <p:pic>
        <p:nvPicPr>
          <p:cNvPr id="5" name="Picture 4" descr="Rearranging the &quot;furniture&quot; | Harris County Public Librar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046" y="199344"/>
            <a:ext cx="3333750" cy="195262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98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45" y="215009"/>
            <a:ext cx="10515600" cy="701178"/>
          </a:xfrm>
        </p:spPr>
        <p:txBody>
          <a:bodyPr/>
          <a:lstStyle/>
          <a:p>
            <a:r>
              <a:rPr lang="en-US" dirty="0"/>
              <a:t>Structure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5358030" y="2965839"/>
            <a:ext cx="1495031" cy="19450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Mid-end</a:t>
            </a:r>
          </a:p>
        </p:txBody>
      </p:sp>
      <p:sp>
        <p:nvSpPr>
          <p:cNvPr id="6" name="Rectangle 5"/>
          <p:cNvSpPr/>
          <p:nvPr/>
        </p:nvSpPr>
        <p:spPr>
          <a:xfrm>
            <a:off x="2705553" y="2965839"/>
            <a:ext cx="1495031" cy="19450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Front-end</a:t>
            </a:r>
          </a:p>
        </p:txBody>
      </p:sp>
      <p:sp>
        <p:nvSpPr>
          <p:cNvPr id="7" name="Rectangle 6"/>
          <p:cNvSpPr/>
          <p:nvPr/>
        </p:nvSpPr>
        <p:spPr>
          <a:xfrm>
            <a:off x="7978352" y="2965839"/>
            <a:ext cx="1495031" cy="19450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Back-end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59509" y="3729595"/>
            <a:ext cx="55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86810" y="3729595"/>
            <a:ext cx="47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IR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114100" y="3729595"/>
            <a:ext cx="47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IR</a:t>
            </a:r>
            <a:endParaRPr lang="en-US" sz="2800" dirty="0"/>
          </a:p>
        </p:txBody>
      </p:sp>
      <p:sp>
        <p:nvSpPr>
          <p:cNvPr id="11" name="Right Arrow 10"/>
          <p:cNvSpPr/>
          <p:nvPr/>
        </p:nvSpPr>
        <p:spPr>
          <a:xfrm>
            <a:off x="253676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ight Arrow 11"/>
          <p:cNvSpPr/>
          <p:nvPr/>
        </p:nvSpPr>
        <p:spPr>
          <a:xfrm>
            <a:off x="421411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ight Arrow 12"/>
          <p:cNvSpPr/>
          <p:nvPr/>
        </p:nvSpPr>
        <p:spPr>
          <a:xfrm>
            <a:off x="5181192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ight Arrow 13"/>
          <p:cNvSpPr/>
          <p:nvPr/>
        </p:nvSpPr>
        <p:spPr>
          <a:xfrm>
            <a:off x="6853061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ight Arrow 14"/>
          <p:cNvSpPr/>
          <p:nvPr/>
        </p:nvSpPr>
        <p:spPr>
          <a:xfrm>
            <a:off x="780299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Rounded Rectangle 23"/>
          <p:cNvSpPr/>
          <p:nvPr/>
        </p:nvSpPr>
        <p:spPr>
          <a:xfrm>
            <a:off x="2705552" y="2645229"/>
            <a:ext cx="2331811" cy="2661557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224894" y="5442730"/>
            <a:ext cx="1577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libFrontEnd.a</a:t>
            </a:r>
            <a:endParaRPr lang="en-US" sz="2000" dirty="0"/>
          </a:p>
        </p:txBody>
      </p:sp>
      <p:sp>
        <p:nvSpPr>
          <p:cNvPr id="26" name="Rounded Rectangle 25"/>
          <p:cNvSpPr/>
          <p:nvPr/>
        </p:nvSpPr>
        <p:spPr>
          <a:xfrm>
            <a:off x="5083895" y="2660426"/>
            <a:ext cx="4770398" cy="2661557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359628" y="5086661"/>
            <a:ext cx="2218931" cy="54392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main()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53068" y="2110790"/>
            <a:ext cx="836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Fixed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2648981" y="6194923"/>
            <a:ext cx="4524905" cy="521368"/>
          </a:xfrm>
          <a:prstGeom prst="rightArrow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736986" y="6256477"/>
            <a:ext cx="420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Simplify IR eliminating constructs gradually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892843" y="1076492"/>
            <a:ext cx="1796716" cy="696161"/>
          </a:xfrm>
          <a:prstGeom prst="rect">
            <a:avLst/>
          </a:pr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932747" y="1107311"/>
            <a:ext cx="127085" cy="642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085147" y="1107312"/>
            <a:ext cx="127085" cy="6425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252137" y="1107311"/>
            <a:ext cx="127085" cy="6425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404537" y="1107312"/>
            <a:ext cx="127085" cy="642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571527" y="1107311"/>
            <a:ext cx="127085" cy="64251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723927" y="1107312"/>
            <a:ext cx="127085" cy="6425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890917" y="1107311"/>
            <a:ext cx="127085" cy="642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6043317" y="1107312"/>
            <a:ext cx="127085" cy="6425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6210307" y="1107311"/>
            <a:ext cx="127085" cy="6425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362707" y="1107312"/>
            <a:ext cx="127085" cy="642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529697" y="1107311"/>
            <a:ext cx="127085" cy="64251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635069" y="3015854"/>
            <a:ext cx="127085" cy="642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860235" y="3015854"/>
            <a:ext cx="127085" cy="64251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6130936" y="3015854"/>
            <a:ext cx="127085" cy="6425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144871" y="609588"/>
            <a:ext cx="341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Library of pre-built passes</a:t>
            </a:r>
          </a:p>
        </p:txBody>
      </p:sp>
      <p:cxnSp>
        <p:nvCxnSpPr>
          <p:cNvPr id="47" name="Straight Arrow Connector 46"/>
          <p:cNvCxnSpPr>
            <a:stCxn id="33" idx="2"/>
            <a:endCxn id="42" idx="0"/>
          </p:cNvCxnSpPr>
          <p:nvPr/>
        </p:nvCxnSpPr>
        <p:spPr>
          <a:xfrm>
            <a:off x="5468080" y="1749830"/>
            <a:ext cx="230532" cy="126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endCxn id="43" idx="0"/>
          </p:cNvCxnSpPr>
          <p:nvPr/>
        </p:nvCxnSpPr>
        <p:spPr>
          <a:xfrm>
            <a:off x="5659611" y="1763311"/>
            <a:ext cx="264167" cy="12525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37" idx="2"/>
            <a:endCxn id="46" idx="0"/>
          </p:cNvCxnSpPr>
          <p:nvPr/>
        </p:nvCxnSpPr>
        <p:spPr>
          <a:xfrm>
            <a:off x="6106860" y="1749830"/>
            <a:ext cx="87619" cy="126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097629" y="2121186"/>
            <a:ext cx="2040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Mix and match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239408" y="2115348"/>
            <a:ext cx="1133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Custom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998581" y="3087077"/>
            <a:ext cx="127085" cy="642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3165571" y="3087076"/>
            <a:ext cx="127085" cy="64251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3317971" y="3087077"/>
            <a:ext cx="127085" cy="6425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484961" y="3087076"/>
            <a:ext cx="127085" cy="642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3637361" y="3087077"/>
            <a:ext cx="127085" cy="6425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3804351" y="3087076"/>
            <a:ext cx="127085" cy="6425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4915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SideEffectOrdering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740190" cy="4895850"/>
          </a:xfrm>
        </p:spPr>
        <p:txBody>
          <a:bodyPr>
            <a:normAutofit/>
          </a:bodyPr>
          <a:lstStyle/>
          <a:p>
            <a:r>
              <a:rPr lang="en-US" dirty="0"/>
              <a:t>Makes evaluation order explicit</a:t>
            </a:r>
          </a:p>
          <a:p>
            <a:r>
              <a:rPr lang="en-US" dirty="0"/>
              <a:t>P4 spec mandates left-to-right evaluation order</a:t>
            </a:r>
          </a:p>
          <a:p>
            <a:r>
              <a:rPr lang="en-US" dirty="0"/>
              <a:t>Convert expressions such that each expression contains at</a:t>
            </a:r>
            <a:br>
              <a:rPr lang="en-US" dirty="0"/>
            </a:br>
            <a:r>
              <a:rPr lang="en-US" dirty="0"/>
              <a:t>most one side-effect – by using temporaries and assignments</a:t>
            </a:r>
          </a:p>
          <a:p>
            <a:r>
              <a:rPr lang="en-US" dirty="0"/>
              <a:t>Implement short-circuit evaluation for &amp;&amp;, || and ?: converting these expressions into if statements</a:t>
            </a:r>
          </a:p>
          <a:p>
            <a:r>
              <a:rPr lang="en-US" dirty="0"/>
              <a:t>Side-effects are caused by function/method calls:</a:t>
            </a:r>
          </a:p>
          <a:p>
            <a:pPr lvl="1"/>
            <a:r>
              <a:rPr lang="en-US" dirty="0"/>
              <a:t>Calls may mutate private hidden state (extern/control-plane state)</a:t>
            </a:r>
          </a:p>
          <a:p>
            <a:pPr lvl="1"/>
            <a:r>
              <a:rPr lang="en-US" dirty="0"/>
              <a:t>Calls may write to multiple out and </a:t>
            </a:r>
            <a:r>
              <a:rPr lang="en-US" dirty="0" err="1"/>
              <a:t>inout</a:t>
            </a:r>
            <a:r>
              <a:rPr lang="en-US" dirty="0"/>
              <a:t> parameters</a:t>
            </a:r>
          </a:p>
          <a:p>
            <a:r>
              <a:rPr lang="en-US" dirty="0"/>
              <a:t>Handles tricky cases such as side-effects in table key computations</a:t>
            </a:r>
          </a:p>
        </p:txBody>
      </p:sp>
      <p:pic>
        <p:nvPicPr>
          <p:cNvPr id="6" name="Content Placeholder 3" descr="Side Effects: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7190" y="605632"/>
            <a:ext cx="1981200" cy="230505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8489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A7AD3-93D2-4CA9-8C34-D95AC2D91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SimplifySwitch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62283-4660-48C8-A217-96EBCB94F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Constant-fold switch statements that have constant expressions</a:t>
            </a:r>
          </a:p>
          <a:p>
            <a:r>
              <a:rPr lang="en-US" dirty="0"/>
              <a:t>These turn into the statement after the corresponding label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0A1EE6-4A46-4972-8C06-D8F251F60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111</a:t>
            </a:fld>
            <a:endParaRPr lang="en-US"/>
          </a:p>
        </p:txBody>
      </p:sp>
      <p:pic>
        <p:nvPicPr>
          <p:cNvPr id="6" name="Picture 5" descr="A close-up of a microscope&#10;&#10;Description automatically generated with low confidence">
            <a:extLst>
              <a:ext uri="{FF2B5EF4-FFF2-40B4-BE49-F238E27FC236}">
                <a16:creationId xmlns:a16="http://schemas.microsoft.com/office/drawing/2014/main" id="{A9FD3CBD-16ED-47AE-8F01-CD241DA1B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6055" y="3245288"/>
            <a:ext cx="3111062" cy="311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6961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SimplifyDefUse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607406"/>
            <a:ext cx="10515600" cy="4881625"/>
          </a:xfrm>
        </p:spPr>
        <p:txBody>
          <a:bodyPr>
            <a:normAutofit/>
          </a:bodyPr>
          <a:lstStyle/>
          <a:p>
            <a:r>
              <a:rPr lang="en-US" dirty="0"/>
              <a:t>Uses abstract representation of all “locations” </a:t>
            </a:r>
            <a:br>
              <a:rPr lang="en-US" dirty="0"/>
            </a:br>
            <a:r>
              <a:rPr lang="en-US" dirty="0"/>
              <a:t>(class </a:t>
            </a:r>
            <a:r>
              <a:rPr lang="en-US" dirty="0" err="1"/>
              <a:t>StorageLocation</a:t>
            </a:r>
            <a:r>
              <a:rPr lang="en-US" dirty="0"/>
              <a:t>, class </a:t>
            </a:r>
            <a:r>
              <a:rPr lang="en-US" dirty="0" err="1"/>
              <a:t>LocationSet</a:t>
            </a:r>
            <a:r>
              <a:rPr lang="en-US" dirty="0"/>
              <a:t>)</a:t>
            </a:r>
          </a:p>
          <a:p>
            <a:r>
              <a:rPr lang="en-US" dirty="0"/>
              <a:t>Uses abstract representation for “program counter”</a:t>
            </a:r>
            <a:br>
              <a:rPr lang="en-US" dirty="0"/>
            </a:br>
            <a:r>
              <a:rPr lang="en-US" dirty="0"/>
              <a:t>(class </a:t>
            </a:r>
            <a:r>
              <a:rPr lang="en-US" dirty="0" err="1"/>
              <a:t>ProgramPoint</a:t>
            </a:r>
            <a:r>
              <a:rPr lang="en-US" dirty="0"/>
              <a:t>, class </a:t>
            </a:r>
            <a:r>
              <a:rPr lang="en-US" dirty="0" err="1"/>
              <a:t>ProgramPoints</a:t>
            </a:r>
            <a:r>
              <a:rPr lang="en-US" dirty="0"/>
              <a:t>)</a:t>
            </a:r>
          </a:p>
          <a:p>
            <a:r>
              <a:rPr lang="en-US" dirty="0" err="1"/>
              <a:t>ComputeWriteSet</a:t>
            </a:r>
            <a:r>
              <a:rPr lang="en-US" dirty="0"/>
              <a:t>: computes the locations written at each program point (class Definitions)</a:t>
            </a:r>
          </a:p>
          <a:p>
            <a:pPr lvl="1"/>
            <a:r>
              <a:rPr lang="en-US" dirty="0"/>
              <a:t>Inter-procedural analysis for actions and tables</a:t>
            </a:r>
          </a:p>
          <a:p>
            <a:pPr lvl="1"/>
            <a:r>
              <a:rPr lang="en-US" dirty="0"/>
              <a:t>Intra-procedural for parsers and controls</a:t>
            </a:r>
          </a:p>
          <a:p>
            <a:r>
              <a:rPr lang="en-US" dirty="0" err="1"/>
              <a:t>FindUnitialized</a:t>
            </a:r>
            <a:r>
              <a:rPr lang="en-US" dirty="0"/>
              <a:t>: finds locations used before being initialized</a:t>
            </a:r>
          </a:p>
          <a:p>
            <a:r>
              <a:rPr lang="en-US" dirty="0" err="1"/>
              <a:t>RemoveUnused</a:t>
            </a:r>
            <a:r>
              <a:rPr lang="en-US" dirty="0"/>
              <a:t>: removes writes to locations that are never read</a:t>
            </a:r>
          </a:p>
          <a:p>
            <a:pPr lvl="1"/>
            <a:r>
              <a:rPr lang="en-US" dirty="0"/>
              <a:t>But must preserve method/function side-effects</a:t>
            </a:r>
          </a:p>
        </p:txBody>
      </p:sp>
      <p:pic>
        <p:nvPicPr>
          <p:cNvPr id="6" name="Content Placeholder 3" descr="33031 Thomas Built Bus 114 | USE DEF ONLY for access by MECH ...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9971" y="448405"/>
            <a:ext cx="1545334" cy="115900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8354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SpecializeAll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Specialize generic code with constructor parameters for actual types and constructor arguments</a:t>
            </a:r>
          </a:p>
          <a:p>
            <a:r>
              <a:rPr lang="en-US" dirty="0"/>
              <a:t>E.g., consider </a:t>
            </a:r>
            <a:br>
              <a:rPr lang="en-US" dirty="0"/>
            </a:b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c(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out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&lt;32&gt; o)(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&lt;32&gt; size)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{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{ o = size; }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c(16)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c_inst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cs typeface="Consolas" panose="020B0609020204030204" pitchFamily="49" charset="0"/>
              </a:rPr>
              <a:t>this</a:t>
            </a:r>
            <a:r>
              <a:rPr lang="en-US" dirty="0"/>
              <a:t> is converted to</a:t>
            </a:r>
            <a:br>
              <a:rPr lang="en-US" dirty="0"/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cspec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out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&lt;32&gt; o) {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{ o = 16; }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cspec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c_inst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</p:txBody>
      </p:sp>
      <p:pic>
        <p:nvPicPr>
          <p:cNvPr id="8" name="Content Placeholder 5" descr="period60910 - Specialization of Labor - Class Systems- The Nile River ...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0532" y="243698"/>
            <a:ext cx="4293268" cy="156841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79790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RemoveParserControlFlow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SideEffectOrdering</a:t>
            </a:r>
            <a:r>
              <a:rPr lang="en-US" dirty="0"/>
              <a:t> may introduce </a:t>
            </a:r>
            <a:r>
              <a:rPr lang="en-US" dirty="0">
                <a:latin typeface="Consolas" panose="020B0609020204030204" pitchFamily="49" charset="0"/>
              </a:rPr>
              <a:t>if</a:t>
            </a:r>
            <a:r>
              <a:rPr lang="en-US" dirty="0"/>
              <a:t> statements</a:t>
            </a:r>
          </a:p>
          <a:p>
            <a:r>
              <a:rPr lang="en-US" dirty="0">
                <a:latin typeface="Consolas" panose="020B0609020204030204" pitchFamily="49" charset="0"/>
              </a:rPr>
              <a:t>if</a:t>
            </a:r>
            <a:r>
              <a:rPr lang="en-US" dirty="0"/>
              <a:t> statements are illegal in parser states</a:t>
            </a:r>
          </a:p>
          <a:p>
            <a:r>
              <a:rPr lang="en-US" dirty="0"/>
              <a:t>This pass converts such </a:t>
            </a:r>
            <a:r>
              <a:rPr lang="en-US" dirty="0">
                <a:latin typeface="Consolas" panose="020B0609020204030204" pitchFamily="49" charset="0"/>
              </a:rPr>
              <a:t>if</a:t>
            </a:r>
            <a:r>
              <a:rPr lang="en-US" dirty="0"/>
              <a:t> statements into</a:t>
            </a:r>
            <a:br>
              <a:rPr lang="en-US" dirty="0"/>
            </a:br>
            <a:r>
              <a:rPr lang="en-US" dirty="0">
                <a:latin typeface="Consolas" panose="020B0609020204030204" pitchFamily="49" charset="0"/>
              </a:rPr>
              <a:t>transition</a:t>
            </a:r>
            <a:r>
              <a:rPr lang="en-US" dirty="0"/>
              <a:t> statements by inserting new states</a:t>
            </a:r>
          </a:p>
          <a:p>
            <a:r>
              <a:rPr lang="en-US" dirty="0"/>
              <a:t>Shares code with </a:t>
            </a:r>
            <a:r>
              <a:rPr lang="en-US" dirty="0" err="1">
                <a:latin typeface="Consolas" panose="020B0609020204030204" pitchFamily="49" charset="0"/>
              </a:rPr>
              <a:t>RemoveParserIfs</a:t>
            </a:r>
            <a:endParaRPr lang="en-US" dirty="0">
              <a:latin typeface="Consolas" panose="020B0609020204030204" pitchFamily="49" charset="0"/>
            </a:endParaRPr>
          </a:p>
        </p:txBody>
      </p:sp>
      <p:pic>
        <p:nvPicPr>
          <p:cNvPr id="6" name="Content Placeholder 3" descr="Web 2.0 Flow Chart by tinydesigner on DeviantArt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8681" y="1881773"/>
            <a:ext cx="2289175" cy="228917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9473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RemoveReturns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1546226"/>
          </a:xfrm>
        </p:spPr>
        <p:txBody>
          <a:bodyPr>
            <a:noAutofit/>
          </a:bodyPr>
          <a:lstStyle/>
          <a:p>
            <a:r>
              <a:rPr lang="en-US" dirty="0"/>
              <a:t>Converts return statements into control-flow</a:t>
            </a:r>
          </a:p>
          <a:p>
            <a:r>
              <a:rPr lang="en-US" dirty="0"/>
              <a:t>In actions, functions and control blocks</a:t>
            </a:r>
          </a:p>
          <a:p>
            <a:r>
              <a:rPr lang="en-US" dirty="0"/>
              <a:t>In functions there will be exactly 1 return at the end</a:t>
            </a:r>
          </a:p>
        </p:txBody>
      </p:sp>
      <p:pic>
        <p:nvPicPr>
          <p:cNvPr id="6" name="Picture 5" descr="Resignación (no hay vuelta en U) | Mobtoma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4783" y="791780"/>
            <a:ext cx="1478440" cy="143473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54777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5FBEC-8C5F-440A-98AD-0F58F3AFA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RemoveDontcareArgs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C691C-CB49-43CC-AB1A-A05A5462A6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Replaces don’t care arguments with an unused temporary</a:t>
            </a:r>
          </a:p>
          <a:p>
            <a:r>
              <a:rPr lang="en-US" dirty="0"/>
              <a:t>This can only happen for ‘out’ parameters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6B8609-FCB5-4C8E-9E1C-2EDB5F43C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116</a:t>
            </a:fld>
            <a:endParaRPr lang="en-US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B91E948-9732-41FB-85EF-F69355E3D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8173" y="3069021"/>
            <a:ext cx="3360683" cy="336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6461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MoveConstructors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4026"/>
            <a:ext cx="10515600" cy="50826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cs typeface="Consolas" panose="020B0609020204030204" pitchFamily="49" charset="0"/>
              </a:rPr>
              <a:t>Converts some constructor invocations into instance declarations.</a:t>
            </a:r>
          </a:p>
          <a:p>
            <a:pPr marL="0" indent="0">
              <a:buNone/>
            </a:pPr>
            <a:endParaRPr lang="en-US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extern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T { ...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c()(T t) { 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{ ... }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d()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c(T())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cinst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{ ... }}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is converted to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extern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T { ...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c()(T t) { 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{ ... } 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d()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T()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c(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cinst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{ ... }}</a:t>
            </a:r>
          </a:p>
        </p:txBody>
      </p:sp>
      <p:pic>
        <p:nvPicPr>
          <p:cNvPr id="4" name="Picture 3" descr="&lt;strong&gt;Construction&lt;/strong&gt; Ahead sign is self explanatory, warning you there is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2319259"/>
            <a:ext cx="3048000" cy="30289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4382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br>
              <a:rPr lang="en-US" dirty="0"/>
            </a:br>
            <a:r>
              <a:rPr lang="en-US" dirty="0"/>
              <a:t>Inline, </a:t>
            </a:r>
            <a:r>
              <a:rPr lang="en-US" dirty="0" err="1"/>
              <a:t>InlineActions</a:t>
            </a:r>
            <a:r>
              <a:rPr lang="en-US" dirty="0"/>
              <a:t>, </a:t>
            </a:r>
            <a:r>
              <a:rPr lang="en-US" dirty="0" err="1"/>
              <a:t>InlineFunctions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1825625"/>
            <a:ext cx="11221452" cy="4830008"/>
          </a:xfrm>
        </p:spPr>
        <p:txBody>
          <a:bodyPr>
            <a:normAutofit/>
          </a:bodyPr>
          <a:lstStyle/>
          <a:p>
            <a:r>
              <a:rPr lang="en-US" dirty="0"/>
              <a:t>Inline calls to controls from other controls</a:t>
            </a:r>
          </a:p>
          <a:p>
            <a:r>
              <a:rPr lang="en-US" dirty="0"/>
              <a:t>Inline calls to parsers from other parsers</a:t>
            </a:r>
          </a:p>
          <a:p>
            <a:r>
              <a:rPr lang="en-US" dirty="0"/>
              <a:t>Inline calls to actions from other actions</a:t>
            </a:r>
          </a:p>
          <a:p>
            <a:r>
              <a:rPr lang="en-US" dirty="0"/>
              <a:t>Inline calls to all functions (from parsers, controls, functions, actions)</a:t>
            </a:r>
          </a:p>
          <a:p>
            <a:r>
              <a:rPr lang="en-US" dirty="0"/>
              <a:t>Inlining requires substituting types, and constructor and call parameters</a:t>
            </a:r>
          </a:p>
          <a:p>
            <a:r>
              <a:rPr lang="en-US" dirty="0"/>
              <a:t>Inlining is done bottom-up in the call-graph, starting from leaves</a:t>
            </a:r>
          </a:p>
          <a:p>
            <a:r>
              <a:rPr lang="en-US" dirty="0"/>
              <a:t>Inlining creates new hierarchical names for control-plane visible objects (tables, actions)</a:t>
            </a:r>
          </a:p>
          <a:p>
            <a:pPr lvl="1"/>
            <a:r>
              <a:rPr lang="en-US" dirty="0"/>
              <a:t>That’s why it is part of the front-end</a:t>
            </a:r>
          </a:p>
          <a:p>
            <a:r>
              <a:rPr lang="en-US" dirty="0"/>
              <a:t>One of the most complicated passes in the whole compiler</a:t>
            </a:r>
          </a:p>
        </p:txBody>
      </p:sp>
      <p:pic>
        <p:nvPicPr>
          <p:cNvPr id="6" name="Content Placeholder 3" descr="File:Inline skate.png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2593" y="216418"/>
            <a:ext cx="1474270" cy="147427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4380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LocalizeAllActions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434947"/>
            <a:ext cx="10515600" cy="1077996"/>
          </a:xfrm>
        </p:spPr>
        <p:txBody>
          <a:bodyPr/>
          <a:lstStyle/>
          <a:p>
            <a:r>
              <a:rPr lang="en-US" dirty="0"/>
              <a:t>Create one action clone for each table using it</a:t>
            </a:r>
          </a:p>
          <a:p>
            <a:r>
              <a:rPr lang="en-US" dirty="0"/>
              <a:t>This way actions in different tables can be optimized separately</a:t>
            </a:r>
          </a:p>
        </p:txBody>
      </p:sp>
      <p:pic>
        <p:nvPicPr>
          <p:cNvPr id="6" name="Content Placeholder 3" descr="Clapperboard Movie Cinema Action - vector Clip Art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0988" y="395455"/>
            <a:ext cx="1572127" cy="1703138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838200" y="235135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Front-end: </a:t>
            </a:r>
            <a:r>
              <a:rPr lang="en-US" dirty="0" err="1"/>
              <a:t>UniqueParameters</a:t>
            </a:r>
            <a:endParaRPr lang="en-US" dirty="0"/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838200" y="3541049"/>
            <a:ext cx="10515600" cy="10779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Give unique names to action parameters</a:t>
            </a:r>
          </a:p>
          <a:p>
            <a:r>
              <a:rPr lang="en-US" dirty="0"/>
              <a:t>In preparation for parameter removal</a:t>
            </a:r>
          </a:p>
        </p:txBody>
      </p:sp>
      <p:pic>
        <p:nvPicPr>
          <p:cNvPr id="3" name="Picture 2" descr="Being-&lt;strong&gt;Single&lt;/strong&gt; – SeekeRohan – RohanRathore.com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983" y="3025319"/>
            <a:ext cx="2392136" cy="134557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119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646D23-B932-4F5E-88D9-66AD4A9796FD}"/>
              </a:ext>
            </a:extLst>
          </p:cNvPr>
          <p:cNvSpPr txBox="1">
            <a:spLocks/>
          </p:cNvSpPr>
          <p:nvPr/>
        </p:nvSpPr>
        <p:spPr>
          <a:xfrm>
            <a:off x="688881" y="43820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Front-end: </a:t>
            </a:r>
            <a:r>
              <a:rPr lang="en-US" dirty="0" err="1"/>
              <a:t>HierarchicalNames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5D5C1EC-39C1-4E06-8B7D-B1928EE0C51E}"/>
              </a:ext>
            </a:extLst>
          </p:cNvPr>
          <p:cNvSpPr txBox="1">
            <a:spLocks/>
          </p:cNvSpPr>
          <p:nvPr/>
        </p:nvSpPr>
        <p:spPr>
          <a:xfrm>
            <a:off x="838200" y="5470676"/>
            <a:ext cx="10515600" cy="10779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Gives proper hierarchical names to nested objects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9562E6-A12F-4AF6-886D-50296E674F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110983" y="4651225"/>
            <a:ext cx="2392136" cy="158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99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Compiler flow</a:t>
            </a:r>
          </a:p>
        </p:txBody>
      </p:sp>
      <p:sp>
        <p:nvSpPr>
          <p:cNvPr id="5" name="Rectangle 4"/>
          <p:cNvSpPr/>
          <p:nvPr/>
        </p:nvSpPr>
        <p:spPr>
          <a:xfrm>
            <a:off x="5358030" y="2965839"/>
            <a:ext cx="1495031" cy="19450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Mid-end</a:t>
            </a:r>
          </a:p>
        </p:txBody>
      </p:sp>
      <p:sp>
        <p:nvSpPr>
          <p:cNvPr id="6" name="Rectangle 5"/>
          <p:cNvSpPr/>
          <p:nvPr/>
        </p:nvSpPr>
        <p:spPr>
          <a:xfrm>
            <a:off x="2705553" y="2965839"/>
            <a:ext cx="1495031" cy="19450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Front-end</a:t>
            </a:r>
          </a:p>
        </p:txBody>
      </p:sp>
      <p:sp>
        <p:nvSpPr>
          <p:cNvPr id="7" name="Rectangle 6"/>
          <p:cNvSpPr/>
          <p:nvPr/>
        </p:nvSpPr>
        <p:spPr>
          <a:xfrm>
            <a:off x="7978352" y="2965839"/>
            <a:ext cx="1495031" cy="19450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Back-end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83470" y="3729595"/>
            <a:ext cx="47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8672" y="5237018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P4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3676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ight Arrow 11"/>
          <p:cNvSpPr/>
          <p:nvPr/>
        </p:nvSpPr>
        <p:spPr>
          <a:xfrm>
            <a:off x="421411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ight Arrow 12"/>
          <p:cNvSpPr/>
          <p:nvPr/>
        </p:nvSpPr>
        <p:spPr>
          <a:xfrm>
            <a:off x="5181192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ight Arrow 13"/>
          <p:cNvSpPr/>
          <p:nvPr/>
        </p:nvSpPr>
        <p:spPr>
          <a:xfrm>
            <a:off x="6853061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ight Arrow 14"/>
          <p:cNvSpPr/>
          <p:nvPr/>
        </p:nvSpPr>
        <p:spPr>
          <a:xfrm>
            <a:off x="7802990" y="384192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Rectangle 18"/>
          <p:cNvSpPr/>
          <p:nvPr/>
        </p:nvSpPr>
        <p:spPr>
          <a:xfrm>
            <a:off x="522514" y="2553195"/>
            <a:ext cx="1721922" cy="2683823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User</a:t>
            </a:r>
          </a:p>
          <a:p>
            <a:pPr algn="ctr"/>
            <a:r>
              <a:rPr lang="en-US" dirty="0"/>
              <a:t>program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53143" y="2755075"/>
            <a:ext cx="1484416" cy="84314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Arch definition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3143" y="3729595"/>
            <a:ext cx="1484416" cy="46166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Libraries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125968" y="3729595"/>
            <a:ext cx="47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IR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468918" y="3816538"/>
            <a:ext cx="168793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Rectangle 23"/>
          <p:cNvSpPr/>
          <p:nvPr/>
        </p:nvSpPr>
        <p:spPr>
          <a:xfrm>
            <a:off x="9761517" y="3367390"/>
            <a:ext cx="1484416" cy="461666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Output file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978352" y="1841197"/>
            <a:ext cx="1490565" cy="68659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Control-plane API</a:t>
            </a:r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 rot="16200000">
            <a:off x="8585618" y="2650922"/>
            <a:ext cx="280498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9" name="Rectangle 28"/>
          <p:cNvSpPr/>
          <p:nvPr/>
        </p:nvSpPr>
        <p:spPr>
          <a:xfrm>
            <a:off x="5453041" y="5248894"/>
            <a:ext cx="1484416" cy="97615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Architecture-specific policies</a:t>
            </a:r>
            <a:endParaRPr lang="en-US" dirty="0"/>
          </a:p>
        </p:txBody>
      </p:sp>
      <p:sp>
        <p:nvSpPr>
          <p:cNvPr id="30" name="Right Arrow 29"/>
          <p:cNvSpPr/>
          <p:nvPr/>
        </p:nvSpPr>
        <p:spPr>
          <a:xfrm rot="16200000">
            <a:off x="6000923" y="4933978"/>
            <a:ext cx="280498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1" name="Rectangle 30"/>
          <p:cNvSpPr/>
          <p:nvPr/>
        </p:nvSpPr>
        <p:spPr>
          <a:xfrm>
            <a:off x="7984502" y="5209912"/>
            <a:ext cx="1484416" cy="97615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Architecture</a:t>
            </a:r>
          </a:p>
          <a:p>
            <a:pPr algn="ctr"/>
            <a:r>
              <a:rPr lang="en-US" dirty="0"/>
              <a:t>details</a:t>
            </a:r>
          </a:p>
        </p:txBody>
      </p:sp>
      <p:sp>
        <p:nvSpPr>
          <p:cNvPr id="32" name="Right Arrow 31"/>
          <p:cNvSpPr/>
          <p:nvPr/>
        </p:nvSpPr>
        <p:spPr>
          <a:xfrm rot="16200000">
            <a:off x="8532384" y="4894996"/>
            <a:ext cx="280498" cy="349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3" name="Rectangle 32"/>
          <p:cNvSpPr/>
          <p:nvPr/>
        </p:nvSpPr>
        <p:spPr>
          <a:xfrm>
            <a:off x="9761517" y="3973031"/>
            <a:ext cx="1484416" cy="58750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Debugging</a:t>
            </a:r>
          </a:p>
          <a:p>
            <a:pPr algn="ctr"/>
            <a:r>
              <a:rPr lang="en-US" dirty="0"/>
              <a:t>information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93407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RemoveActionParameters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50186"/>
          </a:xfrm>
        </p:spPr>
        <p:txBody>
          <a:bodyPr>
            <a:normAutofit/>
          </a:bodyPr>
          <a:lstStyle/>
          <a:p>
            <a:r>
              <a:rPr lang="en-US" dirty="0"/>
              <a:t>After this pass actions only have control-plane parameters</a:t>
            </a:r>
          </a:p>
          <a:p>
            <a:r>
              <a:rPr lang="en-US" dirty="0"/>
              <a:t>The parameters are replaced by variables in the enclosing control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66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4697162"/>
            <a:ext cx="10515600" cy="159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 descr="Original file ‎ (SVG file, nominally 64 × 64 pixels, file size: 216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583" y="500546"/>
            <a:ext cx="1976203" cy="197620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120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08587C-4FE9-4286-8CFD-4B15F0D42978}"/>
              </a:ext>
            </a:extLst>
          </p:cNvPr>
          <p:cNvSpPr txBox="1">
            <a:spLocks/>
          </p:cNvSpPr>
          <p:nvPr/>
        </p:nvSpPr>
        <p:spPr>
          <a:xfrm>
            <a:off x="913327" y="286792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CheckConstants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9B90F3-421F-46CE-B0FA-A38D1294578D}"/>
              </a:ext>
            </a:extLst>
          </p:cNvPr>
          <p:cNvSpPr txBox="1"/>
          <p:nvPr/>
        </p:nvSpPr>
        <p:spPr>
          <a:xfrm>
            <a:off x="838200" y="4175673"/>
            <a:ext cx="108944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Makes sure that some methods that expect constant arguments have constant arguments (e.g., </a:t>
            </a:r>
            <a:r>
              <a:rPr lang="en-US" sz="2800" dirty="0" err="1"/>
              <a:t>push_front</a:t>
            </a:r>
            <a:r>
              <a:rPr lang="en-US" sz="2800" dirty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Checks that table sizes are constant integers.</a:t>
            </a:r>
          </a:p>
        </p:txBody>
      </p:sp>
      <p:pic>
        <p:nvPicPr>
          <p:cNvPr id="13" name="Picture 12" descr="A picture containing chart&#10;&#10;Description automatically generated">
            <a:extLst>
              <a:ext uri="{FF2B5EF4-FFF2-40B4-BE49-F238E27FC236}">
                <a16:creationId xmlns:a16="http://schemas.microsoft.com/office/drawing/2014/main" id="{384522D2-3000-4873-BFF0-F090929B0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2994" y="4768004"/>
            <a:ext cx="27527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6422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</a:t>
            </a:r>
            <a:r>
              <a:rPr lang="en-US" baseline="-25000" dirty="0"/>
              <a:t>16</a:t>
            </a:r>
            <a:r>
              <a:rPr lang="en-US" dirty="0"/>
              <a:t> Compiler Mid-end Passes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Collection of passes that can be assembled by target compiler writers </a:t>
            </a:r>
            <a:br>
              <a:rPr lang="en-US" dirty="0"/>
            </a:br>
            <a:r>
              <a:rPr lang="en-US" dirty="0"/>
              <a:t>into a custom architecture-specific mid-end</a:t>
            </a:r>
          </a:p>
        </p:txBody>
      </p:sp>
      <p:pic>
        <p:nvPicPr>
          <p:cNvPr id="5" name="Picture 4" descr="Description Route 66 Midpoint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2509" y="917199"/>
            <a:ext cx="2284941" cy="171370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367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19C8CB-EC1D-4A0A-908E-6E72DC6B8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RemoveMiss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ABFA81-C832-422E-92E4-A403CA43B5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 </a:t>
            </a:r>
            <a:r>
              <a:rPr lang="en-US" dirty="0" err="1"/>
              <a:t>table.apply</a:t>
            </a:r>
            <a:r>
              <a:rPr lang="en-US" dirty="0"/>
              <a:t>().miss into !</a:t>
            </a:r>
            <a:r>
              <a:rPr lang="en-US" dirty="0" err="1"/>
              <a:t>table.apply</a:t>
            </a:r>
            <a:r>
              <a:rPr lang="en-US" dirty="0"/>
              <a:t>().hit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AE64F4-805E-4556-A1E6-5EC2CE39E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122</a:t>
            </a:fld>
            <a:endParaRPr lang="en-US"/>
          </a:p>
        </p:txBody>
      </p:sp>
      <p:pic>
        <p:nvPicPr>
          <p:cNvPr id="8" name="Picture 7" descr="Text, whiteboard&#10;&#10;Description automatically generated">
            <a:extLst>
              <a:ext uri="{FF2B5EF4-FFF2-40B4-BE49-F238E27FC236}">
                <a16:creationId xmlns:a16="http://schemas.microsoft.com/office/drawing/2014/main" id="{819FEBA4-9E6C-47FF-AE65-4EFD61D3D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5945" y="1187569"/>
            <a:ext cx="2143125" cy="2143125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0085724B-D9B5-4977-ABD2-A5DF2508A54B}"/>
              </a:ext>
            </a:extLst>
          </p:cNvPr>
          <p:cNvSpPr txBox="1">
            <a:spLocks/>
          </p:cNvSpPr>
          <p:nvPr/>
        </p:nvSpPr>
        <p:spPr>
          <a:xfrm>
            <a:off x="838200" y="282757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Mid-end: SimplifyKey</a:t>
            </a:r>
            <a:endParaRPr lang="en-US" dirty="0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5AC6C2B0-2E3F-48A4-AECD-A540571F79D6}"/>
              </a:ext>
            </a:extLst>
          </p:cNvPr>
          <p:cNvSpPr txBox="1">
            <a:spLocks/>
          </p:cNvSpPr>
          <p:nvPr/>
        </p:nvSpPr>
        <p:spPr>
          <a:xfrm>
            <a:off x="954110" y="4201222"/>
            <a:ext cx="10515600" cy="1991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Uses a user-supplied policy to decide whether the expression for computing a table key is too complex</a:t>
            </a:r>
          </a:p>
          <a:p>
            <a:r>
              <a:rPr lang="en-US"/>
              <a:t>The key computation can be turned into additional statements</a:t>
            </a:r>
          </a:p>
          <a:p>
            <a:endParaRPr lang="en-US" dirty="0"/>
          </a:p>
        </p:txBody>
      </p:sp>
      <p:pic>
        <p:nvPicPr>
          <p:cNvPr id="11" name="Picture 10" descr="File:Llave bronce.jpg - Wikipedia, the free encyclopedia">
            <a:extLst>
              <a:ext uri="{FF2B5EF4-FFF2-40B4-BE49-F238E27FC236}">
                <a16:creationId xmlns:a16="http://schemas.microsoft.com/office/drawing/2014/main" id="{5ACA453E-2C31-4AFC-9068-378A9622EB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74" y="4042611"/>
            <a:ext cx="1493827" cy="199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618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EliminateNewType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 err="1"/>
              <a:t>EliminateTypedef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7030020" cy="1603375"/>
          </a:xfrm>
        </p:spPr>
        <p:txBody>
          <a:bodyPr>
            <a:normAutofit/>
          </a:bodyPr>
          <a:lstStyle/>
          <a:p>
            <a:r>
              <a:rPr lang="en-US" dirty="0"/>
              <a:t>Removes types declared with </a:t>
            </a:r>
            <a:r>
              <a:rPr lang="en-US" dirty="0">
                <a:latin typeface="Consolas" panose="020B0609020204030204" pitchFamily="49" charset="0"/>
              </a:rPr>
              <a:t>type X Y </a:t>
            </a:r>
            <a:br>
              <a:rPr lang="en-US" dirty="0">
                <a:latin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</a:rPr>
              <a:t>or typedef X Y</a:t>
            </a:r>
          </a:p>
          <a:p>
            <a:r>
              <a:rPr lang="en-US" dirty="0"/>
              <a:t>Replaces Y with X everywhere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66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Mid-end: </a:t>
            </a:r>
            <a:r>
              <a:rPr lang="en-US" dirty="0" err="1"/>
              <a:t>EliminateSerEnums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199" y="4697162"/>
            <a:ext cx="10795907" cy="159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Removes enumerations with a backing type </a:t>
            </a:r>
            <a:r>
              <a:rPr lang="en-US" dirty="0" err="1">
                <a:latin typeface="Consolas" panose="020B0609020204030204" pitchFamily="49" charset="0"/>
              </a:rPr>
              <a:t>enum</a:t>
            </a:r>
            <a:r>
              <a:rPr lang="en-US" dirty="0">
                <a:latin typeface="Consolas" panose="020B0609020204030204" pitchFamily="49" charset="0"/>
              </a:rPr>
              <a:t> bit&lt;10&gt; E { … }</a:t>
            </a:r>
          </a:p>
          <a:p>
            <a:r>
              <a:rPr lang="en-US" dirty="0"/>
              <a:t>Replaces then with the underlying bit type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60B88D-8DE5-428E-94E9-E23F56C6F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496300" y="672627"/>
            <a:ext cx="2857500" cy="18859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75DAC96-C6AD-4F84-9B5A-50CEA4E9F56D}"/>
              </a:ext>
            </a:extLst>
          </p:cNvPr>
          <p:cNvSpPr txBox="1"/>
          <p:nvPr/>
        </p:nvSpPr>
        <p:spPr>
          <a:xfrm>
            <a:off x="9182086" y="5433020"/>
            <a:ext cx="4844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</a:t>
            </a:r>
          </a:p>
          <a:p>
            <a:r>
              <a:rPr lang="en-US" dirty="0"/>
              <a:t>(ii)</a:t>
            </a:r>
          </a:p>
          <a:p>
            <a:r>
              <a:rPr lang="en-US" dirty="0"/>
              <a:t>(iii)</a:t>
            </a:r>
          </a:p>
        </p:txBody>
      </p:sp>
    </p:spTree>
    <p:extLst>
      <p:ext uri="{BB962C8B-B14F-4D97-AF65-F5344CB8AC3E}">
        <p14:creationId xmlns:p14="http://schemas.microsoft.com/office/powerpoint/2010/main" val="44216121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SimplifySelectCases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399295" cy="1069975"/>
          </a:xfrm>
        </p:spPr>
        <p:txBody>
          <a:bodyPr/>
          <a:lstStyle/>
          <a:p>
            <a:r>
              <a:rPr lang="en-US" dirty="0"/>
              <a:t>If required checks that all select statement labels are constant</a:t>
            </a:r>
          </a:p>
          <a:p>
            <a:r>
              <a:rPr lang="en-US" dirty="0"/>
              <a:t>Removes provably unreachable select labels</a:t>
            </a:r>
          </a:p>
        </p:txBody>
      </p:sp>
      <p:pic>
        <p:nvPicPr>
          <p:cNvPr id="4" name="Picture 3" descr="shiny simple diamond - vector Clip Art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1411" y="1314019"/>
            <a:ext cx="1182632" cy="118263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32489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Mid-end: </a:t>
            </a:r>
            <a:r>
              <a:rPr lang="en-US" dirty="0" err="1"/>
              <a:t>CompileTimeOperations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4785393"/>
            <a:ext cx="10399295" cy="1069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Makes sure that all compile-time only operations have been removed (e.g., division, modulo)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25066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 txBox="1">
            <a:spLocks/>
          </p:cNvSpPr>
          <p:nvPr/>
        </p:nvSpPr>
        <p:spPr>
          <a:xfrm>
            <a:off x="838200" y="311634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838200" y="1853293"/>
            <a:ext cx="10515600" cy="3986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Converts exit statements into control-flow</a:t>
            </a:r>
          </a:p>
          <a:p>
            <a:r>
              <a:rPr lang="en-US" dirty="0"/>
              <a:t>Inter-procedural: an exit in an action causes the whole control to terminate</a:t>
            </a:r>
          </a:p>
        </p:txBody>
      </p:sp>
      <p:pic>
        <p:nvPicPr>
          <p:cNvPr id="9" name="Picture 8" descr="Download Small PNG Medium PNG Large PNG SVG Edit Clipart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833" y="691490"/>
            <a:ext cx="1006168" cy="125771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125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6DD0D0DD-D0BB-40A7-B187-6960C9726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RemoveExits</a:t>
            </a:r>
            <a:endParaRPr lang="en-US" dirty="0"/>
          </a:p>
        </p:txBody>
      </p:sp>
      <p:sp>
        <p:nvSpPr>
          <p:cNvPr id="15" name="Title 11">
            <a:extLst>
              <a:ext uri="{FF2B5EF4-FFF2-40B4-BE49-F238E27FC236}">
                <a16:creationId xmlns:a16="http://schemas.microsoft.com/office/drawing/2014/main" id="{AE741158-274F-4AAF-BA0B-B8CFBFE0A1DC}"/>
              </a:ext>
            </a:extLst>
          </p:cNvPr>
          <p:cNvSpPr txBox="1">
            <a:spLocks/>
          </p:cNvSpPr>
          <p:nvPr/>
        </p:nvSpPr>
        <p:spPr>
          <a:xfrm>
            <a:off x="838200" y="31835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Mid-end: </a:t>
            </a:r>
            <a:r>
              <a:rPr lang="en-US" dirty="0" err="1"/>
              <a:t>OrderArguments</a:t>
            </a:r>
            <a:endParaRPr lang="en-US" dirty="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658A0A46-877C-469D-B233-BD84D3250494}"/>
              </a:ext>
            </a:extLst>
          </p:cNvPr>
          <p:cNvSpPr txBox="1">
            <a:spLocks/>
          </p:cNvSpPr>
          <p:nvPr/>
        </p:nvSpPr>
        <p:spPr>
          <a:xfrm>
            <a:off x="838200" y="4625257"/>
            <a:ext cx="10515600" cy="1541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Orders calls with named arguments in the order of parameters</a:t>
            </a:r>
          </a:p>
          <a:p>
            <a:r>
              <a:rPr lang="en-US" dirty="0"/>
              <a:t>Can be done only if there are no optional parameters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33879EC-99F6-4C9B-95EB-E368CBFB7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695431" y="2613105"/>
            <a:ext cx="658369" cy="3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4286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&lt;strong&gt;Balloon&lt;/strong&gt; Pink Clipart Free Stock Photo - Public Domain Pictur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182" y="149394"/>
            <a:ext cx="2045033" cy="30825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ExpandEmit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34308"/>
            <a:ext cx="10515600" cy="1097457"/>
          </a:xfrm>
        </p:spPr>
        <p:txBody>
          <a:bodyPr/>
          <a:lstStyle/>
          <a:p>
            <a:r>
              <a:rPr lang="en-US" dirty="0"/>
              <a:t>Converts calls to </a:t>
            </a:r>
            <a:r>
              <a:rPr lang="en-US" dirty="0" err="1"/>
              <a:t>packet_out.emit</a:t>
            </a:r>
            <a:r>
              <a:rPr lang="en-US" dirty="0"/>
              <a:t> with arguments that are structures and arrays into multiple calls, one for each field/element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56919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Mid-end: </a:t>
            </a:r>
            <a:r>
              <a:rPr lang="en-US" dirty="0" err="1"/>
              <a:t>ExpandLookahead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3666657"/>
            <a:ext cx="10515600" cy="3063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S {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&lt;32&gt; f;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&lt;32&gt; g; }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p.lookahead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&lt;S&gt;()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is converted to: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bit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&lt;64&gt;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p.lookahead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&lt;bit&lt;64&gt;&gt;();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 = {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[63,32],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[31,0] };</a:t>
            </a:r>
          </a:p>
        </p:txBody>
      </p:sp>
      <p:pic>
        <p:nvPicPr>
          <p:cNvPr id="7" name="Picture 6" descr="Four-ways anime style little magician. &lt;strong&gt;Eyes&lt;/strong&gt; inspired in those ones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778" y="3624330"/>
            <a:ext cx="2308229" cy="1410215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46894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HandleNoMatch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490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Handles select expressions that do not have a default label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state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s {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transition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(e) { ... } 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Is converted into: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state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s {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transition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(e) { ...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noMatch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; }}</a:t>
            </a:r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state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noMatch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{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verify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false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b="1" dirty="0" err="1">
                <a:latin typeface="Consolas" panose="020B0609020204030204" pitchFamily="49" charset="0"/>
                <a:cs typeface="Consolas" panose="020B0609020204030204" pitchFamily="49" charset="0"/>
              </a:rPr>
              <a:t>error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.NoMatch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transition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reject; }</a:t>
            </a:r>
          </a:p>
          <a:p>
            <a:endParaRPr lang="en-US" dirty="0"/>
          </a:p>
        </p:txBody>
      </p:sp>
      <p:pic>
        <p:nvPicPr>
          <p:cNvPr id="5" name="Picture 4" descr="... &lt;strong&gt;Match&lt;/strong&gt; (&lt;strong&gt;burned&lt;/strong&gt;) by algotruneman - Wooden &lt;strong&gt;match&lt;/strong&gt; not completely &lt;strong&gt;burned&lt;/strong&gt;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372" y="1027907"/>
            <a:ext cx="4261628" cy="300444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9284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22904"/>
          </a:xfrm>
        </p:spPr>
        <p:txBody>
          <a:bodyPr>
            <a:normAutofit fontScale="90000"/>
          </a:bodyPr>
          <a:lstStyle/>
          <a:p>
            <a:r>
              <a:rPr lang="en-US" dirty="0"/>
              <a:t>Mid-End: </a:t>
            </a:r>
            <a:r>
              <a:rPr lang="en-US" dirty="0" err="1"/>
              <a:t>EliminateTuples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CopyStructures</a:t>
            </a:r>
            <a:r>
              <a:rPr lang="en-US" dirty="0"/>
              <a:t>, </a:t>
            </a:r>
            <a:r>
              <a:rPr lang="en-US" dirty="0" err="1"/>
              <a:t>NestedStructs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 err="1"/>
              <a:t>SimplifyComparisons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7841" y="2370137"/>
            <a:ext cx="10515600" cy="4351338"/>
          </a:xfrm>
        </p:spPr>
        <p:txBody>
          <a:bodyPr/>
          <a:lstStyle/>
          <a:p>
            <a:r>
              <a:rPr lang="en-US" dirty="0"/>
              <a:t>Convert tuple&lt;&gt; types to structures</a:t>
            </a:r>
          </a:p>
          <a:p>
            <a:r>
              <a:rPr lang="en-US" dirty="0"/>
              <a:t>Convert structure assignments and comparisons to operations between the structure fields (including structure initializers)</a:t>
            </a:r>
          </a:p>
          <a:p>
            <a:r>
              <a:rPr lang="en-US" dirty="0"/>
              <a:t>Convert deeply nested structure types to simply-nested structures</a:t>
            </a:r>
          </a:p>
          <a:p>
            <a:pPr lvl="1"/>
            <a:r>
              <a:rPr lang="en-US" dirty="0"/>
              <a:t>But it cannot modify parameters to controls or parsers: these are part of</a:t>
            </a:r>
            <a:br>
              <a:rPr lang="en-US" dirty="0"/>
            </a:br>
            <a:r>
              <a:rPr lang="en-US" dirty="0"/>
              <a:t>the architecture APIs</a:t>
            </a:r>
          </a:p>
          <a:p>
            <a:r>
              <a:rPr lang="en-US" dirty="0"/>
              <a:t>In the end structures can only contain scalars, headers or stacks</a:t>
            </a:r>
          </a:p>
        </p:txBody>
      </p:sp>
      <p:pic>
        <p:nvPicPr>
          <p:cNvPr id="6" name="Content Placeholder 3" descr="The IPKat: Strictly for the birds?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285292"/>
            <a:ext cx="1834641" cy="154033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81753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ConvertEnums</a:t>
            </a:r>
            <a:r>
              <a:rPr lang="en-US" dirty="0"/>
              <a:t>, </a:t>
            </a:r>
            <a:r>
              <a:rPr lang="en-US" dirty="0" err="1"/>
              <a:t>FillEnumMaps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/>
          </a:bodyPr>
          <a:lstStyle/>
          <a:p>
            <a:r>
              <a:rPr lang="en-US" dirty="0"/>
              <a:t>Use a user-supplied policy to convert </a:t>
            </a:r>
            <a:r>
              <a:rPr lang="en-US" dirty="0" err="1"/>
              <a:t>enum</a:t>
            </a:r>
            <a:r>
              <a:rPr lang="en-US" dirty="0"/>
              <a:t> types to bit&lt;&gt; types</a:t>
            </a:r>
          </a:p>
          <a:p>
            <a:r>
              <a:rPr lang="en-US" dirty="0"/>
              <a:t>Does not convert </a:t>
            </a:r>
            <a:r>
              <a:rPr lang="en-US" dirty="0" err="1"/>
              <a:t>enums</a:t>
            </a:r>
            <a:r>
              <a:rPr lang="en-US" dirty="0"/>
              <a:t> that are part of the architecture specification</a:t>
            </a:r>
          </a:p>
          <a:p>
            <a:r>
              <a:rPr lang="en-US" dirty="0"/>
              <a:t>Preserve </a:t>
            </a:r>
            <a:r>
              <a:rPr lang="en-US" dirty="0" err="1"/>
              <a:t>enum</a:t>
            </a:r>
            <a:r>
              <a:rPr lang="en-US" dirty="0"/>
              <a:t> to value mapping for backend if necessary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2847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Mid-end: </a:t>
            </a:r>
            <a:r>
              <a:rPr lang="en-US" dirty="0" err="1"/>
              <a:t>LocalCopyPropagation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4745288"/>
            <a:ext cx="10515600" cy="1190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Removes some temporary variables</a:t>
            </a:r>
          </a:p>
        </p:txBody>
      </p:sp>
      <p:pic>
        <p:nvPicPr>
          <p:cNvPr id="6" name="Picture 5" descr="Counting Sheep X3 by Annemar on DeviantArt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2869" y="410844"/>
            <a:ext cx="1567543" cy="1204395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014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Compilation stages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49" y="1371600"/>
            <a:ext cx="11470821" cy="4805363"/>
          </a:xfrm>
        </p:spPr>
        <p:txBody>
          <a:bodyPr/>
          <a:lstStyle/>
          <a:p>
            <a:r>
              <a:rPr lang="en-US" dirty="0"/>
              <a:t>Front-end: </a:t>
            </a:r>
          </a:p>
          <a:p>
            <a:pPr lvl="1"/>
            <a:r>
              <a:rPr lang="en-US" dirty="0"/>
              <a:t>Completely architecture-independent</a:t>
            </a:r>
          </a:p>
          <a:p>
            <a:pPr lvl="1"/>
            <a:r>
              <a:rPr lang="en-US" dirty="0"/>
              <a:t>Program validation, type checking</a:t>
            </a:r>
          </a:p>
          <a:p>
            <a:pPr lvl="1"/>
            <a:r>
              <a:rPr lang="en-US" dirty="0"/>
              <a:t>Architecture-independent lowering and optimizations</a:t>
            </a:r>
          </a:p>
          <a:p>
            <a:r>
              <a:rPr lang="en-US" dirty="0"/>
              <a:t>Mid-end: </a:t>
            </a:r>
          </a:p>
          <a:p>
            <a:pPr lvl="1"/>
            <a:r>
              <a:rPr lang="en-US" dirty="0"/>
              <a:t>architecture independent optimizations driven by architecture-dependent policies</a:t>
            </a:r>
          </a:p>
          <a:p>
            <a:pPr lvl="1"/>
            <a:r>
              <a:rPr lang="en-US" dirty="0"/>
              <a:t>Same base IR as front-end</a:t>
            </a:r>
          </a:p>
          <a:p>
            <a:r>
              <a:rPr lang="en-US" dirty="0"/>
              <a:t>Back-end:</a:t>
            </a:r>
          </a:p>
          <a:p>
            <a:pPr lvl="1"/>
            <a:r>
              <a:rPr lang="en-US" dirty="0"/>
              <a:t>Completely target-dependent</a:t>
            </a:r>
          </a:p>
          <a:p>
            <a:pPr lvl="1"/>
            <a:r>
              <a:rPr lang="en-US" dirty="0"/>
              <a:t>Resource allocation, code generation</a:t>
            </a:r>
          </a:p>
          <a:p>
            <a:pPr lvl="1"/>
            <a:r>
              <a:rPr lang="en-US" dirty="0"/>
              <a:t>Can use a custom IR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9085" y="728419"/>
            <a:ext cx="3293390" cy="138709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828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RemoveSelectBooleans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22309"/>
          </a:xfrm>
        </p:spPr>
        <p:txBody>
          <a:bodyPr/>
          <a:lstStyle/>
          <a:p>
            <a:r>
              <a:rPr lang="en-US" dirty="0"/>
              <a:t>On targets that do not support Boolean values, this pass can be used to convert all Boolean values that appear in select expressions and labels into bit&lt;1&gt; values</a:t>
            </a:r>
          </a:p>
        </p:txBody>
      </p:sp>
      <p:pic>
        <p:nvPicPr>
          <p:cNvPr id="4" name="Picture 3" descr="... 1880/Sketch of George &lt;strong&gt;Boole&lt;/strong&gt; - Wikisource, the free online librar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710" y="138532"/>
            <a:ext cx="1570637" cy="177874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10546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SimplifySelectCases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4565961"/>
            <a:ext cx="10515600" cy="16549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there is just one case label, the select statement is eliminated.</a:t>
            </a:r>
          </a:p>
          <a:p>
            <a:r>
              <a:rPr lang="en-US" dirty="0"/>
              <a:t>If a case label appears after the default label, the case is unreachable and therefore eliminated.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3072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SimplifySelectList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89968"/>
          </a:xfrm>
        </p:spPr>
        <p:txBody>
          <a:bodyPr>
            <a:normAutofit/>
          </a:bodyPr>
          <a:lstStyle/>
          <a:p>
            <a:r>
              <a:rPr lang="en-US" dirty="0">
                <a:cs typeface="Consolas" panose="020B0609020204030204" pitchFamily="49" charset="0"/>
              </a:rPr>
              <a:t>Remove nested types from select expressions</a:t>
            </a:r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transition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(a, b, {c, d})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(0, 0,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): accept;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(0, 1, {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}): accept; }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Is converted to:</a:t>
            </a:r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transition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(a, b, c, d) {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(0, 0,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): accept;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(0, 1,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): accept; }</a:t>
            </a:r>
          </a:p>
          <a:p>
            <a:endParaRPr lang="en-US" dirty="0"/>
          </a:p>
        </p:txBody>
      </p:sp>
      <p:pic>
        <p:nvPicPr>
          <p:cNvPr id="4" name="Picture 3" descr="jueves, 12 de febrero de 20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200" y="754062"/>
            <a:ext cx="2133600" cy="21431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14053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CCF18-2EDB-4635-B623-D7D81D1FE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FlattenHeaders</a:t>
            </a:r>
            <a:r>
              <a:rPr lang="en-US" dirty="0"/>
              <a:t>, </a:t>
            </a:r>
            <a:r>
              <a:rPr lang="en-US" dirty="0" err="1"/>
              <a:t>FlattenInterfaceStructs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7F5CE-0115-41B0-95FA-CBF1D6014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Converts structs inside headers into lists of fields</a:t>
            </a:r>
          </a:p>
          <a:p>
            <a:r>
              <a:rPr lang="en-US" dirty="0"/>
              <a:t>Converts nested structs that are arguments to controls or parsers into flatter 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820CFF-B433-4A15-8343-42422E545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256CC0-10E3-48BD-9305-8D49A132B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147" y="3073564"/>
            <a:ext cx="4064000" cy="275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7176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A68F2-CF51-4A35-8F58-0948E64BE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ReplaceSelectRange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46B88-339B-4FF2-9E62-8F51E79DA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Converts a select with a range set expression into a sequence of ternary matches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pl-PL" dirty="0"/>
              <a:t>(16w</a:t>
            </a:r>
            <a:r>
              <a:rPr lang="en-US" dirty="0"/>
              <a:t>0</a:t>
            </a:r>
            <a:r>
              <a:rPr lang="pl-PL" dirty="0"/>
              <a:t>x800, 8w0x8 .. 8w0x10, 8w0x6 &amp;&amp;&amp; 8w0x11)</a:t>
            </a:r>
            <a:r>
              <a:rPr lang="en-US" dirty="0"/>
              <a:t>: ipv4;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is converted to:</a:t>
            </a:r>
          </a:p>
          <a:p>
            <a:pPr marL="0" indent="0">
              <a:buNone/>
            </a:pPr>
            <a:r>
              <a:rPr lang="pl-PL" dirty="0"/>
              <a:t> </a:t>
            </a:r>
            <a:r>
              <a:rPr lang="en-US" dirty="0"/>
              <a:t>           </a:t>
            </a:r>
            <a:r>
              <a:rPr lang="pl-PL" dirty="0"/>
              <a:t>(16w0x806, 8w0x8 &amp;&amp;&amp; 8w0xf8, 8w0x8 &amp;&amp;&amp; 8w0xf8): ipv4;</a:t>
            </a:r>
          </a:p>
          <a:p>
            <a:pPr marL="0" indent="0">
              <a:buNone/>
            </a:pPr>
            <a:r>
              <a:rPr lang="pl-PL" dirty="0"/>
              <a:t>            (16w0x806, 8w0x8 &amp;&amp;&amp; 8w0xf8, 8w0x10): ipv4;</a:t>
            </a:r>
          </a:p>
          <a:p>
            <a:pPr marL="0" indent="0">
              <a:buNone/>
            </a:pPr>
            <a:r>
              <a:rPr lang="pl-PL" dirty="0"/>
              <a:t>            (16w0x806, 8w0x10 &amp;&amp;&amp; 8w0xfe, 8w0x8 &amp;&amp;&amp; 8w0xf8): ipv4;</a:t>
            </a:r>
          </a:p>
          <a:p>
            <a:pPr marL="0" indent="0">
              <a:buNone/>
            </a:pPr>
            <a:r>
              <a:rPr lang="pl-PL" dirty="0"/>
              <a:t>            (16w0x806, 8w0x10 &amp;&amp;&amp; 8w0xfe, 8w0x10): ipv4;</a:t>
            </a:r>
          </a:p>
          <a:p>
            <a:pPr marL="0" indent="0">
              <a:buNone/>
            </a:pPr>
            <a:r>
              <a:rPr lang="pl-PL" dirty="0"/>
              <a:t>            (16w0x800, 8w0x8 &amp;&amp;&amp; 8w0xf8, 8w0x6 &amp;&amp;&amp; 8w0x11): ipv4;</a:t>
            </a:r>
          </a:p>
          <a:p>
            <a:pPr marL="0" indent="0">
              <a:buNone/>
            </a:pPr>
            <a:r>
              <a:rPr lang="pl-PL" dirty="0"/>
              <a:t>            (16w0x800, 8w0x10, 8w0x6 &amp;&amp;&amp; 8w0x11): parse_ipv4;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D73195-0041-4A96-849F-E737EF666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30132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Predication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For targets that do not support conditionals in actions, it converts if statements in actions into ?: statements</a:t>
            </a:r>
          </a:p>
          <a:p>
            <a:r>
              <a:rPr lang="en-US" dirty="0"/>
              <a:t>May not always be possible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(e) a = f(b);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cs typeface="Consolas" panose="020B0609020204030204" pitchFamily="49" charset="0"/>
              </a:rPr>
              <a:t>Is converted to:</a:t>
            </a:r>
          </a:p>
          <a:p>
            <a:pPr marL="0" indent="0">
              <a:buNone/>
            </a:pPr>
            <a:endParaRPr lang="en-US" dirty="0"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a = e ? f(b) : a;</a:t>
            </a:r>
          </a:p>
          <a:p>
            <a:endParaRPr lang="en-US" dirty="0"/>
          </a:p>
        </p:txBody>
      </p:sp>
      <p:pic>
        <p:nvPicPr>
          <p:cNvPr id="4" name="Picture 3" descr="The Future of ELearning in 2015 | e-Learning Bookmarking Service - e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076" y="3211876"/>
            <a:ext cx="2857500" cy="21431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4573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ValidateTableProperties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05807"/>
          </a:xfrm>
        </p:spPr>
        <p:txBody>
          <a:bodyPr/>
          <a:lstStyle/>
          <a:p>
            <a:r>
              <a:rPr lang="en-US" dirty="0"/>
              <a:t>Uses a user-supplied policy to checks that that there </a:t>
            </a:r>
            <a:br>
              <a:rPr lang="en-US" dirty="0"/>
            </a:br>
            <a:r>
              <a:rPr lang="en-US" dirty="0"/>
              <a:t>are no unknown table properties</a:t>
            </a:r>
          </a:p>
        </p:txBody>
      </p:sp>
      <p:pic>
        <p:nvPicPr>
          <p:cNvPr id="7" name="Picture 6" descr="... ’ Freakout, ‘Reformers’ Will Eviscerate Private Property Right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7661" y="952527"/>
            <a:ext cx="1432761" cy="1432761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838200" y="322062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Mid-end: </a:t>
            </a:r>
            <a:r>
              <a:rPr lang="en-US" dirty="0" err="1"/>
              <a:t>ParsersUnroll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38200" y="4195455"/>
            <a:ext cx="10515600" cy="205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Attempts to remove cycles from parser graph</a:t>
            </a:r>
          </a:p>
          <a:p>
            <a:r>
              <a:rPr lang="en-US" sz="2000" dirty="0"/>
              <a:t>Based on a symbolic evaluation of the P4 program</a:t>
            </a:r>
          </a:p>
          <a:p>
            <a:r>
              <a:rPr lang="en-US" sz="2000" dirty="0"/>
              <a:t>Substitutes the header stacks arguments</a:t>
            </a:r>
          </a:p>
          <a:p>
            <a:r>
              <a:rPr lang="en-US" sz="2000" dirty="0"/>
              <a:t>The algorithm could be found at docs/</a:t>
            </a:r>
            <a:r>
              <a:rPr lang="en-US" sz="2000" dirty="0" err="1"/>
              <a:t>parsersUnroll-readme.md</a:t>
            </a:r>
            <a:endParaRPr lang="en-US" sz="2000" dirty="0"/>
          </a:p>
          <a:p>
            <a:r>
              <a:rPr lang="en-US" sz="2000" dirty="0"/>
              <a:t>In some back-ends triggered by compiler option: --</a:t>
            </a:r>
            <a:r>
              <a:rPr lang="en-US" sz="2000" dirty="0" err="1"/>
              <a:t>loopsUnroll</a:t>
            </a:r>
            <a:endParaRPr lang="en-US" sz="2000" dirty="0"/>
          </a:p>
        </p:txBody>
      </p:sp>
      <p:pic>
        <p:nvPicPr>
          <p:cNvPr id="4" name="Picture 3" descr="File:&lt;strong&gt;Coil&lt;/strong&gt; (&lt;strong&gt;rope&lt;/strong&gt;) (PSF).jpg - Wikimedia Common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112" y="3595207"/>
            <a:ext cx="1694688" cy="190195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8794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DB4C6-B96E-A146-9E27-CB96A9930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ParsersUnroll</a:t>
            </a:r>
            <a:br>
              <a:rPr lang="en-US" dirty="0"/>
            </a:br>
            <a:r>
              <a:rPr lang="en-US" dirty="0"/>
              <a:t>Simple example</a:t>
            </a:r>
            <a:endParaRPr lang="en-U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FD67F-5DBE-3943-BD4D-49B982611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8757"/>
            <a:ext cx="4278550" cy="40972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dirty="0"/>
              <a:t>…</a:t>
            </a:r>
          </a:p>
          <a:p>
            <a:pPr marL="0" indent="0">
              <a:buNone/>
            </a:pPr>
            <a:r>
              <a:rPr lang="en-GB" sz="1600" dirty="0"/>
              <a:t>struct headers { </a:t>
            </a:r>
          </a:p>
          <a:p>
            <a:pPr marL="0" indent="0">
              <a:buNone/>
            </a:pPr>
            <a:r>
              <a:rPr lang="en-GB" sz="1600" dirty="0"/>
              <a:t>    …,</a:t>
            </a:r>
          </a:p>
          <a:p>
            <a:pPr marL="0" indent="0">
              <a:buNone/>
            </a:pPr>
            <a:r>
              <a:rPr lang="en-GB" sz="1600" dirty="0"/>
              <a:t>    </a:t>
            </a:r>
            <a:r>
              <a:rPr lang="en-GB" sz="1600" dirty="0" err="1"/>
              <a:t>srcRoute_t</a:t>
            </a:r>
            <a:r>
              <a:rPr lang="en-GB" sz="1600" dirty="0"/>
              <a:t>[2]    </a:t>
            </a:r>
            <a:r>
              <a:rPr lang="en-GB" sz="1600" dirty="0" err="1"/>
              <a:t>srcRoutes</a:t>
            </a:r>
            <a:r>
              <a:rPr lang="en-GB" sz="1600" dirty="0"/>
              <a:t>;</a:t>
            </a:r>
          </a:p>
          <a:p>
            <a:pPr marL="0" indent="0">
              <a:buNone/>
            </a:pPr>
            <a:r>
              <a:rPr lang="en-GB" sz="1600" dirty="0"/>
              <a:t>}</a:t>
            </a:r>
          </a:p>
          <a:p>
            <a:pPr marL="0" indent="0">
              <a:buNone/>
            </a:pPr>
            <a:r>
              <a:rPr lang="en-GB" sz="1600" dirty="0"/>
              <a:t>parser </a:t>
            </a:r>
            <a:r>
              <a:rPr lang="en-GB" sz="1600" dirty="0" err="1"/>
              <a:t>MyParser</a:t>
            </a:r>
            <a:r>
              <a:rPr lang="en-GB" sz="1600" dirty="0"/>
              <a:t>(…, out headers </a:t>
            </a:r>
            <a:r>
              <a:rPr lang="en-GB" sz="1600" dirty="0" err="1"/>
              <a:t>hdr</a:t>
            </a:r>
            <a:r>
              <a:rPr lang="en-GB" sz="1600" dirty="0"/>
              <a:t>, …) {</a:t>
            </a:r>
            <a:endParaRPr lang="en-UA" sz="1600" dirty="0"/>
          </a:p>
          <a:p>
            <a:pPr marL="0" indent="0">
              <a:buNone/>
            </a:pPr>
            <a:r>
              <a:rPr lang="en-GB" sz="1600" dirty="0"/>
              <a:t>state </a:t>
            </a:r>
            <a:r>
              <a:rPr lang="en-GB" sz="1600" dirty="0" err="1"/>
              <a:t>parse_srcRouting</a:t>
            </a:r>
            <a:r>
              <a:rPr lang="en-GB" sz="1600" dirty="0"/>
              <a:t> {</a:t>
            </a:r>
          </a:p>
          <a:p>
            <a:pPr marL="0" indent="0">
              <a:buNone/>
            </a:pPr>
            <a:r>
              <a:rPr lang="en-GB" sz="1600" dirty="0"/>
              <a:t>        </a:t>
            </a:r>
            <a:r>
              <a:rPr lang="en-GB" sz="1600" dirty="0" err="1"/>
              <a:t>packet.extract</a:t>
            </a:r>
            <a:r>
              <a:rPr lang="en-GB" sz="1600" dirty="0"/>
              <a:t>(</a:t>
            </a:r>
            <a:r>
              <a:rPr lang="en-GB" sz="1600" dirty="0" err="1"/>
              <a:t>hdr.srcRoutes.next</a:t>
            </a:r>
            <a:r>
              <a:rPr lang="en-GB" sz="1600" dirty="0"/>
              <a:t>);</a:t>
            </a:r>
          </a:p>
          <a:p>
            <a:pPr marL="0" indent="0">
              <a:buNone/>
            </a:pPr>
            <a:r>
              <a:rPr lang="en-GB" sz="1600" dirty="0"/>
              <a:t>        transition select(</a:t>
            </a:r>
            <a:r>
              <a:rPr lang="en-GB" sz="1600" dirty="0" err="1"/>
              <a:t>hdr.srcRoutes.last.bos</a:t>
            </a:r>
            <a:r>
              <a:rPr lang="en-GB" sz="1600" dirty="0"/>
              <a:t>) {</a:t>
            </a:r>
          </a:p>
          <a:p>
            <a:pPr marL="0" indent="0">
              <a:buNone/>
            </a:pPr>
            <a:r>
              <a:rPr lang="en-GB" sz="1600" dirty="0"/>
              <a:t>            …</a:t>
            </a:r>
          </a:p>
          <a:p>
            <a:pPr marL="0" indent="0">
              <a:buNone/>
            </a:pPr>
            <a:r>
              <a:rPr lang="en-GB" sz="1600" dirty="0"/>
              <a:t>            default: </a:t>
            </a:r>
          </a:p>
          <a:p>
            <a:pPr marL="0" indent="0">
              <a:buNone/>
            </a:pPr>
            <a:r>
              <a:rPr lang="en-GB" sz="1600" dirty="0"/>
              <a:t>            </a:t>
            </a:r>
            <a:r>
              <a:rPr lang="en-GB" sz="1600" dirty="0" err="1"/>
              <a:t>parse_srcRouting</a:t>
            </a:r>
            <a:r>
              <a:rPr lang="en-GB" sz="1600" dirty="0"/>
              <a:t>;</a:t>
            </a:r>
          </a:p>
          <a:p>
            <a:pPr marL="0" indent="0">
              <a:buNone/>
            </a:pPr>
            <a:r>
              <a:rPr lang="en-GB" sz="1600" dirty="0"/>
              <a:t>        }</a:t>
            </a:r>
          </a:p>
          <a:p>
            <a:pPr marL="0" indent="0">
              <a:buNone/>
            </a:pPr>
            <a:r>
              <a:rPr lang="en-GB" sz="1600" dirty="0"/>
              <a:t>    }</a:t>
            </a:r>
          </a:p>
          <a:p>
            <a:pPr marL="0" indent="0">
              <a:buNone/>
            </a:pPr>
            <a:r>
              <a:rPr lang="en-GB" sz="1600" dirty="0"/>
              <a:t>}</a:t>
            </a:r>
            <a:endParaRPr lang="en-UA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E8CBE-813F-FB4B-9671-EE31C338A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136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436D6B0-9168-8142-B3F3-60AC3215CF95}"/>
              </a:ext>
            </a:extLst>
          </p:cNvPr>
          <p:cNvSpPr txBox="1">
            <a:spLocks/>
          </p:cNvSpPr>
          <p:nvPr/>
        </p:nvSpPr>
        <p:spPr>
          <a:xfrm>
            <a:off x="588724" y="3557393"/>
            <a:ext cx="4498184" cy="279895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A" sz="12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D7A53C5-8ACD-D244-A2EE-207794643A7E}"/>
              </a:ext>
            </a:extLst>
          </p:cNvPr>
          <p:cNvSpPr txBox="1">
            <a:spLocks/>
          </p:cNvSpPr>
          <p:nvPr/>
        </p:nvSpPr>
        <p:spPr>
          <a:xfrm>
            <a:off x="6362667" y="365125"/>
            <a:ext cx="5111174" cy="58728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GB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1683FF-DE14-5241-8FC0-EEB9093CEBB1}"/>
              </a:ext>
            </a:extLst>
          </p:cNvPr>
          <p:cNvSpPr txBox="1"/>
          <p:nvPr/>
        </p:nvSpPr>
        <p:spPr>
          <a:xfrm>
            <a:off x="6708899" y="592580"/>
            <a:ext cx="3882153" cy="5786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state </a:t>
            </a:r>
            <a:r>
              <a:rPr lang="en-GB" sz="1600" dirty="0" err="1"/>
              <a:t>parse_srcRouting</a:t>
            </a:r>
            <a:r>
              <a:rPr lang="en-GB" sz="1600" dirty="0"/>
              <a:t> {</a:t>
            </a:r>
          </a:p>
          <a:p>
            <a:r>
              <a:rPr lang="en-GB" sz="1600" dirty="0"/>
              <a:t>        </a:t>
            </a:r>
            <a:r>
              <a:rPr lang="en-GB" sz="1600" dirty="0" err="1"/>
              <a:t>packet.extract</a:t>
            </a:r>
            <a:r>
              <a:rPr lang="en-GB" sz="1600" dirty="0"/>
              <a:t>(</a:t>
            </a:r>
            <a:r>
              <a:rPr lang="en-GB" sz="1600" dirty="0" err="1"/>
              <a:t>hdr.srcRoutes</a:t>
            </a:r>
            <a:r>
              <a:rPr lang="en-GB" sz="1600" dirty="0"/>
              <a:t>[0]);</a:t>
            </a:r>
          </a:p>
          <a:p>
            <a:r>
              <a:rPr lang="en-GB" sz="1600" dirty="0"/>
              <a:t>        transition select(</a:t>
            </a:r>
            <a:r>
              <a:rPr lang="en-GB" sz="1600" dirty="0" err="1"/>
              <a:t>hdr.srcRoutes</a:t>
            </a:r>
            <a:r>
              <a:rPr lang="en-GB" sz="1600" dirty="0"/>
              <a:t>.[0].</a:t>
            </a:r>
            <a:r>
              <a:rPr lang="en-GB" sz="1600" dirty="0" err="1"/>
              <a:t>bos</a:t>
            </a:r>
            <a:r>
              <a:rPr lang="en-GB" sz="1600" dirty="0"/>
              <a:t>) {</a:t>
            </a:r>
          </a:p>
          <a:p>
            <a:r>
              <a:rPr lang="en-GB" sz="1600" dirty="0"/>
              <a:t>            …</a:t>
            </a:r>
          </a:p>
          <a:p>
            <a:r>
              <a:rPr lang="en-GB" sz="1600" dirty="0"/>
              <a:t>            default: </a:t>
            </a:r>
          </a:p>
          <a:p>
            <a:r>
              <a:rPr lang="en-GB" sz="1600" dirty="0"/>
              <a:t>            parse_srcRouting1;</a:t>
            </a:r>
          </a:p>
          <a:p>
            <a:r>
              <a:rPr lang="en-GB" sz="1600" dirty="0"/>
              <a:t>        }</a:t>
            </a:r>
          </a:p>
          <a:p>
            <a:r>
              <a:rPr lang="en-GB" sz="1600" dirty="0"/>
              <a:t>    }</a:t>
            </a:r>
            <a:endParaRPr lang="en-UA" sz="1600" dirty="0"/>
          </a:p>
          <a:p>
            <a:r>
              <a:rPr lang="en-GB" sz="1600" dirty="0"/>
              <a:t>state parse_srcRouting1 {</a:t>
            </a:r>
          </a:p>
          <a:p>
            <a:r>
              <a:rPr lang="en-GB" sz="1600" dirty="0"/>
              <a:t>        </a:t>
            </a:r>
            <a:r>
              <a:rPr lang="en-GB" sz="1600" dirty="0" err="1"/>
              <a:t>packet.extract</a:t>
            </a:r>
            <a:r>
              <a:rPr lang="en-GB" sz="1600" dirty="0"/>
              <a:t>(</a:t>
            </a:r>
            <a:r>
              <a:rPr lang="en-GB" sz="1600" dirty="0" err="1"/>
              <a:t>hdr.srcRoutes</a:t>
            </a:r>
            <a:r>
              <a:rPr lang="en-GB" sz="1600" dirty="0"/>
              <a:t>[1]);</a:t>
            </a:r>
          </a:p>
          <a:p>
            <a:r>
              <a:rPr lang="en-GB" sz="1600" dirty="0"/>
              <a:t>        transition select(</a:t>
            </a:r>
            <a:r>
              <a:rPr lang="en-GB" sz="1600" dirty="0" err="1"/>
              <a:t>hdr.srcRoutes</a:t>
            </a:r>
            <a:r>
              <a:rPr lang="en-GB" sz="1600" dirty="0"/>
              <a:t>.[1].</a:t>
            </a:r>
            <a:r>
              <a:rPr lang="en-GB" sz="1600" dirty="0" err="1"/>
              <a:t>bos</a:t>
            </a:r>
            <a:r>
              <a:rPr lang="en-GB" sz="1600" dirty="0"/>
              <a:t>) {</a:t>
            </a:r>
          </a:p>
          <a:p>
            <a:r>
              <a:rPr lang="en-GB" sz="1600" dirty="0"/>
              <a:t>            …</a:t>
            </a:r>
          </a:p>
          <a:p>
            <a:r>
              <a:rPr lang="en-GB" sz="1600" dirty="0"/>
              <a:t>            default: </a:t>
            </a:r>
          </a:p>
          <a:p>
            <a:r>
              <a:rPr lang="en-GB" sz="1600" dirty="0"/>
              <a:t>            parse_srcRouting2;</a:t>
            </a:r>
          </a:p>
          <a:p>
            <a:r>
              <a:rPr lang="en-GB" sz="1600" dirty="0"/>
              <a:t>        }</a:t>
            </a:r>
          </a:p>
          <a:p>
            <a:r>
              <a:rPr lang="en-GB" sz="1600" dirty="0"/>
              <a:t>    }</a:t>
            </a:r>
            <a:endParaRPr lang="en-UA" sz="1600" dirty="0"/>
          </a:p>
          <a:p>
            <a:r>
              <a:rPr lang="en-GB" sz="1600" dirty="0"/>
              <a:t>state parse_srcRouting2 {</a:t>
            </a:r>
          </a:p>
          <a:p>
            <a:r>
              <a:rPr lang="en-GB" sz="1600" dirty="0"/>
              <a:t>      transition </a:t>
            </a:r>
            <a:r>
              <a:rPr lang="en-GB" sz="1600" dirty="0" err="1"/>
              <a:t>stateOutOfBound</a:t>
            </a:r>
            <a:r>
              <a:rPr lang="en-GB" sz="1600" dirty="0"/>
              <a:t>;</a:t>
            </a:r>
          </a:p>
          <a:p>
            <a:r>
              <a:rPr lang="en-GB" sz="1600" dirty="0"/>
              <a:t>    }</a:t>
            </a:r>
            <a:endParaRPr lang="en-UA" sz="1600" dirty="0"/>
          </a:p>
          <a:p>
            <a:r>
              <a:rPr lang="en-GB" sz="1600" dirty="0"/>
              <a:t>s</a:t>
            </a:r>
            <a:r>
              <a:rPr lang="en-UA" sz="1600" dirty="0"/>
              <a:t>tate </a:t>
            </a:r>
            <a:r>
              <a:rPr lang="en-GB" sz="1600" dirty="0" err="1"/>
              <a:t>stateOutOfBound</a:t>
            </a:r>
            <a:r>
              <a:rPr lang="en-GB" sz="1600" dirty="0"/>
              <a:t> {</a:t>
            </a:r>
          </a:p>
          <a:p>
            <a:r>
              <a:rPr lang="en-GB" sz="1600" dirty="0"/>
              <a:t>     verify(false, </a:t>
            </a:r>
            <a:r>
              <a:rPr lang="en-GB" sz="1600" dirty="0" err="1"/>
              <a:t>error.StackOutOfBounds</a:t>
            </a:r>
            <a:r>
              <a:rPr lang="en-GB" sz="1600" dirty="0"/>
              <a:t>)</a:t>
            </a:r>
          </a:p>
          <a:p>
            <a:r>
              <a:rPr lang="en-GB" sz="1600" dirty="0"/>
              <a:t>  }</a:t>
            </a:r>
          </a:p>
          <a:p>
            <a:endParaRPr lang="en-UA" dirty="0"/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AD82BEAF-9126-6544-A389-25F4AB877680}"/>
              </a:ext>
            </a:extLst>
          </p:cNvPr>
          <p:cNvSpPr/>
          <p:nvPr/>
        </p:nvSpPr>
        <p:spPr>
          <a:xfrm>
            <a:off x="5035054" y="4546948"/>
            <a:ext cx="1409310" cy="501041"/>
          </a:xfrm>
          <a:prstGeom prst="rightArrow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63102530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Mid-end: </a:t>
            </a:r>
            <a:r>
              <a:rPr lang="en-US" dirty="0" err="1"/>
              <a:t>SynthesizeActions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26122"/>
          </a:xfrm>
        </p:spPr>
        <p:txBody>
          <a:bodyPr/>
          <a:lstStyle/>
          <a:p>
            <a:r>
              <a:rPr lang="en-US" dirty="0"/>
              <a:t>Convert assignment statements in control blocks into actions and action invocations</a:t>
            </a:r>
          </a:p>
        </p:txBody>
      </p:sp>
      <p:pic>
        <p:nvPicPr>
          <p:cNvPr id="4" name="Picture 3" descr="09/01/2011 - 10/01/2011 | BERITA SATU MEDIA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969" y="365125"/>
            <a:ext cx="1922438" cy="132648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1178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Mid-end: </a:t>
            </a:r>
            <a:r>
              <a:rPr lang="en-US" dirty="0" err="1"/>
              <a:t>MoveActionsToTables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4578349"/>
            <a:ext cx="10515600" cy="1126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Move all actions that are invoked directly into private tables that have only a default action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81088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RemoveLeftSlices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Removes slice operations [</a:t>
            </a:r>
            <a:r>
              <a:rPr lang="en-US" dirty="0" err="1"/>
              <a:t>m,l</a:t>
            </a:r>
            <a:r>
              <a:rPr lang="en-US" dirty="0"/>
              <a:t>] on the left-hand side of an assignment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a[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m:l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] = e;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Is converted to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a = (a &amp; ~mask) | (((cast)e &lt;&lt; l) &amp; mask);</a:t>
            </a:r>
          </a:p>
        </p:txBody>
      </p:sp>
      <p:pic>
        <p:nvPicPr>
          <p:cNvPr id="4" name="Picture 3" descr="Publicado por maeve 1 comment: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063" y="2490710"/>
            <a:ext cx="3233738" cy="21456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90965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TableHit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Some architectures can only evaluate </a:t>
            </a:r>
            <a:r>
              <a:rPr lang="en-US" dirty="0" err="1"/>
              <a:t>table.apply</a:t>
            </a:r>
            <a:r>
              <a:rPr lang="en-US" dirty="0"/>
              <a:t>().hit expressions inside conditionals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t.apply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().hit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Is converted into: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t.apply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().hit)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true;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else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tmp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false;</a:t>
            </a:r>
          </a:p>
          <a:p>
            <a:endParaRPr lang="en-US" dirty="0"/>
          </a:p>
        </p:txBody>
      </p:sp>
      <p:pic>
        <p:nvPicPr>
          <p:cNvPr id="4" name="Picture 3" descr="Raquette (sport) — Wikipé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381" y="3310378"/>
            <a:ext cx="2196053" cy="204964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16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070"/>
            <a:ext cx="10515600" cy="661570"/>
          </a:xfrm>
        </p:spPr>
        <p:txBody>
          <a:bodyPr>
            <a:normAutofit fontScale="90000"/>
          </a:bodyPr>
          <a:lstStyle/>
          <a:p>
            <a:r>
              <a:rPr lang="en-US" dirty="0"/>
              <a:t>Front-end passes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748641"/>
            <a:ext cx="8229600" cy="5885460"/>
          </a:xfrm>
        </p:spPr>
        <p:txBody>
          <a:bodyPr>
            <a:normAutofit/>
          </a:bodyPr>
          <a:lstStyle/>
          <a:p>
            <a:r>
              <a:rPr lang="en-US" dirty="0"/>
              <a:t>Program parsing</a:t>
            </a:r>
          </a:p>
          <a:p>
            <a:r>
              <a:rPr lang="en-US" dirty="0"/>
              <a:t>Validation</a:t>
            </a:r>
          </a:p>
          <a:p>
            <a:r>
              <a:rPr lang="en-US" dirty="0"/>
              <a:t>Name resolution</a:t>
            </a:r>
          </a:p>
          <a:p>
            <a:r>
              <a:rPr lang="en-US" dirty="0"/>
              <a:t>Type checking/type inference (</a:t>
            </a:r>
            <a:r>
              <a:rPr lang="en-US" dirty="0" err="1"/>
              <a:t>Hindley</a:t>
            </a:r>
            <a:r>
              <a:rPr lang="en-US" dirty="0"/>
              <a:t>-Milner)</a:t>
            </a:r>
          </a:p>
          <a:p>
            <a:r>
              <a:rPr lang="en-US" dirty="0"/>
              <a:t>Make semantics explicit (e.g. order side-effects)</a:t>
            </a:r>
          </a:p>
          <a:p>
            <a:r>
              <a:rPr lang="en-US" dirty="0"/>
              <a:t>Optimizations</a:t>
            </a:r>
          </a:p>
          <a:p>
            <a:r>
              <a:rPr lang="en-US" dirty="0"/>
              <a:t>Inlining</a:t>
            </a:r>
          </a:p>
          <a:p>
            <a:r>
              <a:rPr lang="en-US" dirty="0"/>
              <a:t>Compile-time evaluation &amp; specialization</a:t>
            </a:r>
          </a:p>
          <a:p>
            <a:r>
              <a:rPr lang="en-US" dirty="0"/>
              <a:t>Conversion to P4 source</a:t>
            </a:r>
          </a:p>
          <a:p>
            <a:r>
              <a:rPr lang="en-US" dirty="0"/>
              <a:t>Deparser inference (for P4</a:t>
            </a:r>
            <a:r>
              <a:rPr lang="en-US" baseline="-25000" dirty="0"/>
              <a:t>14</a:t>
            </a:r>
            <a:r>
              <a:rPr lang="en-US" dirty="0"/>
              <a:t> programs)</a:t>
            </a:r>
          </a:p>
          <a:p>
            <a:pPr marL="0" indent="0">
              <a:buNone/>
            </a:pPr>
            <a:r>
              <a:rPr lang="en-US" dirty="0"/>
              <a:t>After the front-end the control-plane API is generated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9085" y="728419"/>
            <a:ext cx="1108129" cy="138709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6549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24754-5014-40C5-A4D5-20C3A1B17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EliminateSwitch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5E647-3DC0-4932-BDD6-244DEBC47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Converts switch statements that operate on </a:t>
            </a:r>
            <a:r>
              <a:rPr lang="en-US" dirty="0" err="1"/>
              <a:t>enums</a:t>
            </a:r>
            <a:r>
              <a:rPr lang="en-US" dirty="0"/>
              <a:t> or unions into a switch on table applications and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5CA709-B33F-49FF-8A98-7E3787955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E54ED0-FCD4-4C08-ACAB-D8E713782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488" y="2921633"/>
            <a:ext cx="3589755" cy="352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7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eking: French bistro &lt;strong&gt;table&lt;/strong&gt; - Justinsomn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763701"/>
            <a:ext cx="1774138" cy="18539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ValidateTableProperties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90626"/>
          </a:xfrm>
        </p:spPr>
        <p:txBody>
          <a:bodyPr/>
          <a:lstStyle/>
          <a:p>
            <a:r>
              <a:rPr lang="en-US" dirty="0"/>
              <a:t>Makes sure that all properties that appear in tables are known</a:t>
            </a:r>
            <a:br>
              <a:rPr lang="en-US" dirty="0"/>
            </a:br>
            <a:r>
              <a:rPr lang="en-US" dirty="0"/>
              <a:t>by the current architecture (e.g., implementation)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141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B63EAE-2EF9-4A37-844D-ACF70D29A4FC}"/>
              </a:ext>
            </a:extLst>
          </p:cNvPr>
          <p:cNvSpPr txBox="1">
            <a:spLocks/>
          </p:cNvSpPr>
          <p:nvPr/>
        </p:nvSpPr>
        <p:spPr>
          <a:xfrm>
            <a:off x="838200" y="288681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SimplifyBitwise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3DB645F-1422-47F9-92AC-31AFC680313C}"/>
              </a:ext>
            </a:extLst>
          </p:cNvPr>
          <p:cNvSpPr txBox="1">
            <a:spLocks/>
          </p:cNvSpPr>
          <p:nvPr/>
        </p:nvSpPr>
        <p:spPr>
          <a:xfrm>
            <a:off x="838200" y="4093736"/>
            <a:ext cx="10515600" cy="1190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Optimizes some bitwise patterns (e.g. A &amp; C1 | b &amp; C2) with exclusive masks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8CFE61-2101-460E-909E-3BED751F8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821636" y="4481512"/>
            <a:ext cx="1761275" cy="176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2899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6FC51-B3E0-412C-BBE5-098D42315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RemoveAssertAssume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AABB9E-613C-4D43-A88F-0F2381720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E040926-20FF-4BD9-B74C-08DAA1A24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not in debug mode completely delete ‘assert’ and ‘assume’ calls</a:t>
            </a:r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45B2B198-CCD8-4284-ADCD-D0FF2BE01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350" y="2267744"/>
            <a:ext cx="55753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667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648EE-3B9B-43A2-89FB-62D769D43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MidEnd</a:t>
            </a:r>
            <a:r>
              <a:rPr lang="en-US" dirty="0"/>
              <a:t>: </a:t>
            </a:r>
            <a:r>
              <a:rPr lang="en-US" dirty="0" err="1"/>
              <a:t>SingleArgumentSelect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12C97-7ACD-423C-9238-49F30FF59F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 select(</a:t>
            </a:r>
            <a:r>
              <a:rPr lang="en-US" dirty="0" err="1"/>
              <a:t>a,b</a:t>
            </a:r>
            <a:r>
              <a:rPr lang="en-US" dirty="0"/>
              <a:t>) into select(a ++ b)</a:t>
            </a:r>
          </a:p>
          <a:p>
            <a:r>
              <a:rPr lang="en-US" dirty="0"/>
              <a:t>This does not handle don’t cares properly, though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928EE-84C4-4184-B5E7-74CF95CD1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143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033688-F393-48EC-B256-B020421F615C}"/>
              </a:ext>
            </a:extLst>
          </p:cNvPr>
          <p:cNvSpPr txBox="1">
            <a:spLocks/>
          </p:cNvSpPr>
          <p:nvPr/>
        </p:nvSpPr>
        <p:spPr>
          <a:xfrm>
            <a:off x="838200" y="287744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MidEnd: ComplexComparisons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9A583AC-B61E-4113-B02C-6CB0C71F6BAA}"/>
              </a:ext>
            </a:extLst>
          </p:cNvPr>
          <p:cNvSpPr txBox="1">
            <a:spLocks/>
          </p:cNvSpPr>
          <p:nvPr/>
        </p:nvSpPr>
        <p:spPr>
          <a:xfrm>
            <a:off x="946797" y="4373895"/>
            <a:ext cx="10515600" cy="2347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Converts equality comparisons for structs into equality comparisons for all their fields</a:t>
            </a:r>
            <a:endParaRPr lang="en-US" dirty="0"/>
          </a:p>
        </p:txBody>
      </p:sp>
      <p:pic>
        <p:nvPicPr>
          <p:cNvPr id="8" name="Picture 7" descr="A picture containing indoor, fruit, orange&#10;&#10;Description automatically generated">
            <a:extLst>
              <a:ext uri="{FF2B5EF4-FFF2-40B4-BE49-F238E27FC236}">
                <a16:creationId xmlns:a16="http://schemas.microsoft.com/office/drawing/2014/main" id="{310203E7-1C1E-4201-85E0-2F05E9FD1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6225" y="1953389"/>
            <a:ext cx="3473602" cy="182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37756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3338"/>
          </a:xfrm>
        </p:spPr>
        <p:txBody>
          <a:bodyPr>
            <a:normAutofit fontScale="90000"/>
          </a:bodyPr>
          <a:lstStyle/>
          <a:p>
            <a:r>
              <a:rPr lang="en-US" dirty="0"/>
              <a:t>Low-level 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8464"/>
            <a:ext cx="10515600" cy="591953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Front-end and mid-end passes:</a:t>
            </a:r>
          </a:p>
          <a:p>
            <a:pPr lvl="1"/>
            <a:r>
              <a:rPr lang="en-US" dirty="0"/>
              <a:t>eliminate some IR constructs</a:t>
            </a:r>
          </a:p>
          <a:p>
            <a:pPr lvl="1"/>
            <a:r>
              <a:rPr lang="en-US" dirty="0"/>
              <a:t>optimize the IR for a “lower” cost</a:t>
            </a:r>
          </a:p>
          <a:p>
            <a:r>
              <a:rPr lang="en-US" dirty="0"/>
              <a:t>Resulting IR is still convertible to P4, but much simpler</a:t>
            </a:r>
          </a:p>
          <a:p>
            <a:pPr lvl="1"/>
            <a:r>
              <a:rPr lang="en-US" dirty="0"/>
              <a:t>After front-end:</a:t>
            </a:r>
          </a:p>
          <a:p>
            <a:pPr lvl="2"/>
            <a:r>
              <a:rPr lang="en-US" dirty="0"/>
              <a:t>Each declaration has a unique name</a:t>
            </a:r>
          </a:p>
          <a:p>
            <a:pPr lvl="2"/>
            <a:r>
              <a:rPr lang="en-US" dirty="0"/>
              <a:t>Each statement has a single “side-effect” (but can write to multiple left-values)</a:t>
            </a:r>
          </a:p>
          <a:p>
            <a:pPr lvl="2"/>
            <a:r>
              <a:rPr lang="en-US" dirty="0"/>
              <a:t>All calls can be implemented with copy-in/out or call by reference (no aliasing between arguments)</a:t>
            </a:r>
          </a:p>
          <a:p>
            <a:pPr lvl="2"/>
            <a:r>
              <a:rPr lang="en-US" dirty="0"/>
              <a:t>Variables have no initializers</a:t>
            </a:r>
          </a:p>
          <a:p>
            <a:pPr lvl="2"/>
            <a:r>
              <a:rPr lang="en-US" dirty="0"/>
              <a:t>All variable declarations are at the top-level scope</a:t>
            </a:r>
          </a:p>
          <a:p>
            <a:pPr lvl="2"/>
            <a:r>
              <a:rPr lang="en-US" dirty="0"/>
              <a:t>No type variables exist</a:t>
            </a:r>
          </a:p>
          <a:p>
            <a:pPr lvl="2"/>
            <a:r>
              <a:rPr lang="en-US" dirty="0"/>
              <a:t>All integer constants have a known width</a:t>
            </a:r>
          </a:p>
          <a:p>
            <a:pPr lvl="2"/>
            <a:r>
              <a:rPr lang="en-US" dirty="0"/>
              <a:t>No constant declarations exist</a:t>
            </a:r>
          </a:p>
          <a:p>
            <a:pPr lvl="2"/>
            <a:r>
              <a:rPr lang="en-US" dirty="0"/>
              <a:t>No unused declarations, no unused assignments, no unreachable parser states</a:t>
            </a:r>
          </a:p>
          <a:p>
            <a:pPr lvl="2"/>
            <a:r>
              <a:rPr lang="en-US" dirty="0"/>
              <a:t>No divisions, modulo</a:t>
            </a:r>
          </a:p>
          <a:p>
            <a:pPr lvl="2"/>
            <a:r>
              <a:rPr lang="en-US" dirty="0"/>
              <a:t>No nested block statements; no empty statements</a:t>
            </a:r>
          </a:p>
          <a:p>
            <a:pPr lvl="1"/>
            <a:r>
              <a:rPr lang="en-US" dirty="0"/>
              <a:t>After mid-end (optional, depending on target):</a:t>
            </a:r>
          </a:p>
          <a:p>
            <a:pPr lvl="2"/>
            <a:r>
              <a:rPr lang="en-US" dirty="0"/>
              <a:t>Each action is used in only one table</a:t>
            </a:r>
          </a:p>
          <a:p>
            <a:pPr lvl="2"/>
            <a:r>
              <a:rPr lang="en-US" dirty="0"/>
              <a:t>No return and exit statements</a:t>
            </a:r>
          </a:p>
          <a:p>
            <a:pPr lvl="2"/>
            <a:r>
              <a:rPr lang="en-US" dirty="0"/>
              <a:t>No function, control and parser invocations – all are </a:t>
            </a:r>
            <a:r>
              <a:rPr lang="en-US" dirty="0" err="1"/>
              <a:t>inlined</a:t>
            </a:r>
            <a:endParaRPr lang="en-US" dirty="0"/>
          </a:p>
          <a:p>
            <a:pPr lvl="2"/>
            <a:r>
              <a:rPr lang="en-US" dirty="0"/>
              <a:t>No parser cycles – all are unrolled</a:t>
            </a:r>
          </a:p>
          <a:p>
            <a:pPr lvl="2"/>
            <a:r>
              <a:rPr lang="en-US" dirty="0"/>
              <a:t>No actions called from other actions</a:t>
            </a:r>
          </a:p>
          <a:p>
            <a:pPr lvl="2"/>
            <a:r>
              <a:rPr lang="en-US" dirty="0"/>
              <a:t>Actions have only control-plane parameters</a:t>
            </a:r>
          </a:p>
          <a:p>
            <a:pPr lvl="2"/>
            <a:r>
              <a:rPr lang="en-US" dirty="0"/>
              <a:t>No nested </a:t>
            </a:r>
            <a:r>
              <a:rPr lang="en-US" dirty="0" err="1"/>
              <a:t>struct</a:t>
            </a:r>
            <a:r>
              <a:rPr lang="en-US" dirty="0"/>
              <a:t> types, no </a:t>
            </a:r>
            <a:r>
              <a:rPr lang="en-US" dirty="0" err="1"/>
              <a:t>enum</a:t>
            </a:r>
            <a:r>
              <a:rPr lang="en-US" dirty="0"/>
              <a:t> types, no tuple types</a:t>
            </a:r>
          </a:p>
          <a:p>
            <a:pPr lvl="2"/>
            <a:r>
              <a:rPr lang="en-US" dirty="0"/>
              <a:t>All code in actions; all actions in tables</a:t>
            </a:r>
          </a:p>
        </p:txBody>
      </p:sp>
      <p:pic>
        <p:nvPicPr>
          <p:cNvPr id="4" name="Picture 3" descr="Hace tiempo había publicado algo por el estilo algo extenso . Con ...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9167" y1="51042" x2="59167" y2="51042"/>
                        <a14:backgroundMark x1="48958" y1="45208" x2="48958" y2="45208"/>
                        <a14:backgroundMark x1="64375" y1="46458" x2="64375" y2="46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1831" y="519363"/>
            <a:ext cx="1247274" cy="124727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13904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back-ends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p4test: back-end used for testing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p4c-ebpf: P4 =&gt; C compiler; C can be compiled to EBPF using BCC or CLANG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p4c-bm-ss: P4 =&gt; JSON compiler; JSON can be loaded by the BMv2 behavioral simulator </a:t>
            </a:r>
            <a:r>
              <a:rPr lang="en-US" dirty="0" err="1"/>
              <a:t>simple_switch</a:t>
            </a:r>
            <a:r>
              <a:rPr lang="en-US" dirty="0"/>
              <a:t> model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492" y="450850"/>
            <a:ext cx="2997200" cy="32131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20296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Fake back-end</a:t>
            </a:r>
          </a:p>
          <a:p>
            <a:r>
              <a:rPr lang="en-US" dirty="0"/>
              <a:t>Used for testing the P4 front-ends and mid-ends</a:t>
            </a:r>
          </a:p>
          <a:p>
            <a:r>
              <a:rPr lang="en-US" dirty="0"/>
              <a:t>Contains a significant sample mid-end</a:t>
            </a:r>
          </a:p>
          <a:p>
            <a:r>
              <a:rPr lang="en-US" dirty="0"/>
              <a:t>Compile files and dump P4 representations</a:t>
            </a:r>
          </a:p>
          <a:p>
            <a:pPr lvl="1"/>
            <a:r>
              <a:rPr lang="en-US" dirty="0"/>
              <a:t>Works for both P4</a:t>
            </a:r>
            <a:r>
              <a:rPr lang="en-US" baseline="-25000" dirty="0"/>
              <a:t>14</a:t>
            </a:r>
            <a:r>
              <a:rPr lang="en-US" dirty="0"/>
              <a:t> and P4</a:t>
            </a:r>
            <a:r>
              <a:rPr lang="en-US" baseline="-25000" dirty="0"/>
              <a:t>16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8703" y="312094"/>
            <a:ext cx="3073159" cy="302706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8080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578" y="53011"/>
            <a:ext cx="8229600" cy="813536"/>
          </a:xfrm>
        </p:spPr>
        <p:txBody>
          <a:bodyPr/>
          <a:lstStyle/>
          <a:p>
            <a:r>
              <a:rPr lang="en-US" dirty="0"/>
              <a:t>Testing the compiler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>
          <a:xfrm>
            <a:off x="397042" y="686085"/>
            <a:ext cx="11417969" cy="6118904"/>
          </a:xfrm>
        </p:spPr>
        <p:txBody>
          <a:bodyPr>
            <a:normAutofit/>
          </a:bodyPr>
          <a:lstStyle/>
          <a:p>
            <a:r>
              <a:rPr lang="en-US" dirty="0"/>
              <a:t>Dump program at various points and compare with reference</a:t>
            </a:r>
          </a:p>
          <a:p>
            <a:r>
              <a:rPr lang="en-US" dirty="0"/>
              <a:t>Compare expected compiler error messages (on incorrect programs)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Recompile P4 generated by compiler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Run v1model.p4 programs using BMv2 on packet traces and compare to expected output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Run ebpf_model.p4 programs using C in user-space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25843" y="1780679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2646151" y="1789063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3814011" y="2150011"/>
            <a:ext cx="409073" cy="18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own Arrow 38"/>
          <p:cNvSpPr/>
          <p:nvPr/>
        </p:nvSpPr>
        <p:spPr>
          <a:xfrm>
            <a:off x="5396163" y="2141627"/>
            <a:ext cx="409073" cy="18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Down Arrow 39"/>
          <p:cNvSpPr/>
          <p:nvPr/>
        </p:nvSpPr>
        <p:spPr>
          <a:xfrm>
            <a:off x="7176837" y="2141627"/>
            <a:ext cx="409073" cy="18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3814011" y="2282351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384531" y="2282351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65602" y="2282351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697704" y="2768347"/>
            <a:ext cx="641685" cy="3609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273842" y="2768347"/>
            <a:ext cx="641685" cy="3609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054913" y="2768347"/>
            <a:ext cx="641685" cy="3609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3875513" y="24445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=</a:t>
            </a:r>
          </a:p>
        </p:txBody>
      </p:sp>
      <p:sp>
        <p:nvSpPr>
          <p:cNvPr id="59" name="TextBox 58"/>
          <p:cNvSpPr txBox="1"/>
          <p:nvPr/>
        </p:nvSpPr>
        <p:spPr>
          <a:xfrm rot="16200000">
            <a:off x="5427028" y="24445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=</a:t>
            </a:r>
          </a:p>
        </p:txBody>
      </p:sp>
      <p:sp>
        <p:nvSpPr>
          <p:cNvPr id="60" name="TextBox 59"/>
          <p:cNvSpPr txBox="1"/>
          <p:nvPr/>
        </p:nvSpPr>
        <p:spPr>
          <a:xfrm rot="16200000">
            <a:off x="7210376" y="24445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=</a:t>
            </a:r>
          </a:p>
        </p:txBody>
      </p:sp>
      <p:sp>
        <p:nvSpPr>
          <p:cNvPr id="61" name="Right Arrow 60"/>
          <p:cNvSpPr/>
          <p:nvPr/>
        </p:nvSpPr>
        <p:spPr>
          <a:xfrm>
            <a:off x="8681580" y="1789063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9729300" y="2768347"/>
            <a:ext cx="1939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Expected output</a:t>
            </a:r>
          </a:p>
        </p:txBody>
      </p:sp>
      <p:sp>
        <p:nvSpPr>
          <p:cNvPr id="63" name="TextBox 62"/>
          <p:cNvSpPr txBox="1"/>
          <p:nvPr/>
        </p:nvSpPr>
        <p:spPr>
          <a:xfrm rot="16200000">
            <a:off x="9098218" y="2432169"/>
            <a:ext cx="32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=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985507" y="1801096"/>
            <a:ext cx="743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stderr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8789934" y="2768347"/>
            <a:ext cx="939366" cy="3609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errors</a:t>
            </a:r>
          </a:p>
        </p:txBody>
      </p:sp>
      <p:sp>
        <p:nvSpPr>
          <p:cNvPr id="3" name="Rectangle 2"/>
          <p:cNvSpPr/>
          <p:nvPr/>
        </p:nvSpPr>
        <p:spPr>
          <a:xfrm>
            <a:off x="2995863" y="1780679"/>
            <a:ext cx="5618747" cy="360948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</a:t>
            </a:r>
          </a:p>
        </p:txBody>
      </p:sp>
      <p:sp>
        <p:nvSpPr>
          <p:cNvPr id="67" name="Rectangle 66"/>
          <p:cNvSpPr/>
          <p:nvPr/>
        </p:nvSpPr>
        <p:spPr>
          <a:xfrm>
            <a:off x="2767696" y="3756015"/>
            <a:ext cx="1190694" cy="375731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911828" y="3782824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</a:p>
        </p:txBody>
      </p:sp>
      <p:sp>
        <p:nvSpPr>
          <p:cNvPr id="72" name="Right Arrow 71"/>
          <p:cNvSpPr/>
          <p:nvPr/>
        </p:nvSpPr>
        <p:spPr>
          <a:xfrm>
            <a:off x="2332136" y="3791208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4393950" y="3782824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</a:p>
        </p:txBody>
      </p:sp>
      <p:sp>
        <p:nvSpPr>
          <p:cNvPr id="74" name="Right Arrow 73"/>
          <p:cNvSpPr/>
          <p:nvPr/>
        </p:nvSpPr>
        <p:spPr>
          <a:xfrm>
            <a:off x="4814258" y="3791208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ight Arrow 74"/>
          <p:cNvSpPr/>
          <p:nvPr/>
        </p:nvSpPr>
        <p:spPr>
          <a:xfrm>
            <a:off x="4117223" y="3791208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5222535" y="3756015"/>
            <a:ext cx="1190694" cy="375731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279750" y="4744305"/>
            <a:ext cx="1190694" cy="375731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23882" y="4771114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</a:p>
        </p:txBody>
      </p:sp>
      <p:sp>
        <p:nvSpPr>
          <p:cNvPr id="79" name="Right Arrow 78"/>
          <p:cNvSpPr/>
          <p:nvPr/>
        </p:nvSpPr>
        <p:spPr>
          <a:xfrm>
            <a:off x="3844190" y="4779498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ight Arrow 79"/>
          <p:cNvSpPr/>
          <p:nvPr/>
        </p:nvSpPr>
        <p:spPr>
          <a:xfrm>
            <a:off x="5629277" y="4779498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5964969" y="4771114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json</a:t>
            </a:r>
            <a:endParaRPr lang="en-US" dirty="0"/>
          </a:p>
        </p:txBody>
      </p:sp>
      <p:sp>
        <p:nvSpPr>
          <p:cNvPr id="82" name="Right Arrow 81"/>
          <p:cNvSpPr/>
          <p:nvPr/>
        </p:nvSpPr>
        <p:spPr>
          <a:xfrm rot="5400000">
            <a:off x="6118961" y="5162901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305452" y="5557431"/>
            <a:ext cx="1828385" cy="648815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BMv2 simulator</a:t>
            </a:r>
          </a:p>
        </p:txBody>
      </p:sp>
      <p:sp>
        <p:nvSpPr>
          <p:cNvPr id="84" name="Right Arrow 83"/>
          <p:cNvSpPr/>
          <p:nvPr/>
        </p:nvSpPr>
        <p:spPr>
          <a:xfrm>
            <a:off x="4877132" y="5699163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ight Arrow 84"/>
          <p:cNvSpPr/>
          <p:nvPr/>
        </p:nvSpPr>
        <p:spPr>
          <a:xfrm>
            <a:off x="7290016" y="5699163"/>
            <a:ext cx="288758" cy="3609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3551834" y="5685246"/>
            <a:ext cx="1331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packet trace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545083" y="5685246"/>
            <a:ext cx="1331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packet trace</a:t>
            </a:r>
          </a:p>
        </p:txBody>
      </p:sp>
      <p:sp>
        <p:nvSpPr>
          <p:cNvPr id="88" name="TextBox 87"/>
          <p:cNvSpPr txBox="1"/>
          <p:nvPr/>
        </p:nvSpPr>
        <p:spPr>
          <a:xfrm rot="16200000">
            <a:off x="8060961" y="534500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=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545083" y="4707929"/>
            <a:ext cx="1331839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expected</a:t>
            </a:r>
            <a:br>
              <a:rPr lang="en-US" dirty="0"/>
            </a:br>
            <a:r>
              <a:rPr lang="en-US" dirty="0"/>
              <a:t>packet trace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542AF81-9595-BA4F-9729-1599F122AA26}" type="slidenum">
              <a:rPr lang="en-US" smtClean="0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59576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make check</a:t>
            </a:r>
            <a:r>
              <a:rPr lang="en-US" dirty="0"/>
              <a:t>: runs all tests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make recheck</a:t>
            </a:r>
            <a:r>
              <a:rPr lang="en-US" dirty="0"/>
              <a:t>: runs all tests that have failed last time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make check-bmv2</a:t>
            </a:r>
            <a:r>
              <a:rPr lang="en-US" dirty="0"/>
              <a:t>: run all bmv2 tests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make check-&lt;pattern&gt;</a:t>
            </a:r>
            <a:r>
              <a:rPr lang="en-US" dirty="0"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/>
              <a:t>run tests that match this pattern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make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cpplint</a:t>
            </a:r>
            <a:r>
              <a:rPr lang="en-US" dirty="0"/>
              <a:t>: runs the code style checker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make check PTEST_REPLACE=1:</a:t>
            </a:r>
            <a:r>
              <a:rPr lang="en-US" dirty="0">
                <a:cs typeface="Consolas" panose="020B0609020204030204" pitchFamily="49" charset="0"/>
              </a:rPr>
              <a:t> runs tests and replaces all reference outputs. </a:t>
            </a:r>
            <a:r>
              <a:rPr lang="en-US" dirty="0">
                <a:solidFill>
                  <a:srgbClr val="FF0000"/>
                </a:solidFill>
                <a:cs typeface="Consolas" panose="020B0609020204030204" pitchFamily="49" charset="0"/>
              </a:rPr>
              <a:t>Use with great care</a:t>
            </a:r>
            <a:r>
              <a:rPr lang="en-US" dirty="0">
                <a:cs typeface="Consolas" panose="020B0609020204030204" pitchFamily="49" charset="0"/>
              </a:rPr>
              <a:t>, only if you have confirmed that the new reference outputs are all correct. See next slide about replacing individual reference outputs.</a:t>
            </a:r>
          </a:p>
        </p:txBody>
      </p:sp>
      <p:pic>
        <p:nvPicPr>
          <p:cNvPr id="4" name="Picture 3" descr="Multiple Choice &lt;strong&gt;Test&lt;/strong&gt; items: require &lt;strong&gt;test&lt;/strong&gt; takers to select an answer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606012"/>
            <a:ext cx="1885950" cy="178222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55387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Debugging failed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$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grep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^FAIL: test-suite.log</a:t>
            </a:r>
          </a:p>
          <a:p>
            <a:pPr marL="0" indent="0">
              <a:buNone/>
            </a:pP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FAIL: bmv2/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/p4_16_samples/mytest.p4</a:t>
            </a:r>
          </a:p>
          <a:p>
            <a:pPr marL="0" indent="0">
              <a:buNone/>
            </a:pP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$ ./bmv2/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/p4_16_samples/mytest.p4.test –v</a:t>
            </a:r>
          </a:p>
          <a:p>
            <a:pPr marL="0" indent="0">
              <a:buNone/>
            </a:pP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$ ./bmv2/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/p4_16_samples/mytest.p4.test –b</a:t>
            </a:r>
            <a:b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Writing temporary files into  ./tmpgI8qqh</a:t>
            </a:r>
            <a:b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...</a:t>
            </a:r>
          </a:p>
          <a:p>
            <a:pPr marL="0" indent="0">
              <a:buNone/>
            </a:pP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$ ./bmv2/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/p4_16_samples/mytest.p4.test –f</a:t>
            </a:r>
          </a:p>
          <a:p>
            <a:pPr marL="0" indent="0">
              <a:buNone/>
            </a:pPr>
            <a:endParaRPr lang="en-US" alt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endParaRPr lang="en-US" alt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196942" y="2548369"/>
            <a:ext cx="2583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Run test in verbose mode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96942" y="2918268"/>
            <a:ext cx="2536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Keep test temporary files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149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184910" y="3780078"/>
            <a:ext cx="3265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Overwrite test reference outputs</a:t>
            </a:r>
          </a:p>
        </p:txBody>
      </p:sp>
      <p:pic>
        <p:nvPicPr>
          <p:cNvPr id="11" name="Picture 10" descr="My Biggest Participation #Fails (We All Make Mistakes) - MyAP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009" y="538780"/>
            <a:ext cx="1220339" cy="110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13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9147"/>
          </a:xfrm>
        </p:spPr>
        <p:txBody>
          <a:bodyPr/>
          <a:lstStyle/>
          <a:p>
            <a:r>
              <a:rPr lang="en-US" dirty="0"/>
              <a:t>Mid-end passes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0160"/>
            <a:ext cx="10515600" cy="5474208"/>
          </a:xfrm>
        </p:spPr>
        <p:txBody>
          <a:bodyPr>
            <a:normAutofit/>
          </a:bodyPr>
          <a:lstStyle/>
          <a:p>
            <a:r>
              <a:rPr lang="en-US" dirty="0"/>
              <a:t>Mid-end is different for each target</a:t>
            </a:r>
          </a:p>
          <a:p>
            <a:r>
              <a:rPr lang="en-US" dirty="0"/>
              <a:t>Assembled from a library of existing passes</a:t>
            </a:r>
          </a:p>
          <a:p>
            <a:pPr lvl="1"/>
            <a:r>
              <a:rPr lang="en-US" dirty="0"/>
              <a:t>Optimizations</a:t>
            </a:r>
          </a:p>
          <a:p>
            <a:pPr lvl="1"/>
            <a:r>
              <a:rPr lang="en-US" dirty="0"/>
              <a:t>Create actions / tables from statements and actions</a:t>
            </a:r>
          </a:p>
          <a:p>
            <a:pPr lvl="1"/>
            <a:r>
              <a:rPr lang="en-US" dirty="0"/>
              <a:t>Eliminate tuple and </a:t>
            </a:r>
            <a:r>
              <a:rPr lang="en-US" dirty="0" err="1"/>
              <a:t>enum</a:t>
            </a:r>
            <a:r>
              <a:rPr lang="en-US" dirty="0"/>
              <a:t> types</a:t>
            </a:r>
          </a:p>
          <a:p>
            <a:pPr lvl="1"/>
            <a:r>
              <a:rPr lang="en-US" dirty="0"/>
              <a:t>Predicate code (convert ifs to ?:)</a:t>
            </a:r>
          </a:p>
          <a:p>
            <a:pPr lvl="1"/>
            <a:r>
              <a:rPr lang="en-US" dirty="0"/>
              <a:t>Etc.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2969" y="728419"/>
            <a:ext cx="1053885" cy="138709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80132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that fail in simulation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45169" y="1825625"/>
            <a:ext cx="11538284" cy="4351338"/>
          </a:xfrm>
        </p:spPr>
        <p:txBody>
          <a:bodyPr>
            <a:normAutofit/>
          </a:bodyPr>
          <a:lstStyle/>
          <a:p>
            <a:r>
              <a:rPr lang="en-US" sz="2000" dirty="0"/>
              <a:t>Rerun test to save temporary files</a:t>
            </a:r>
          </a:p>
          <a:p>
            <a:pPr marL="0" indent="0">
              <a:buNone/>
            </a:pP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$ ./bmv2/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/p4_16_samples/mytest-bmv2.p4.test –v –b</a:t>
            </a:r>
            <a:b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Writing temporary files into  ./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tmp_cEFKF</a:t>
            </a:r>
            <a:b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Executing  ./p4c-bm2-ss -o bmv2/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/p4_16_samples/mytest-bmv2.json ../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/p4_16_samples/mytest-bmv2.p4</a:t>
            </a:r>
            <a:b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Exit code  0</a:t>
            </a:r>
            <a:b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Check for  ../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/p4_14_samples/bridge1.stf</a:t>
            </a:r>
          </a:p>
          <a:p>
            <a:pPr marL="0" indent="0">
              <a:buNone/>
            </a:pP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$ cd 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tmp_cEFKF</a:t>
            </a:r>
            <a:endParaRPr lang="en-US" alt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en-US" sz="1800" dirty="0">
                <a:cs typeface="Consolas" panose="020B0609020204030204" pitchFamily="49" charset="0"/>
              </a:rPr>
              <a:t>Rerun the </a:t>
            </a:r>
            <a:r>
              <a:rPr lang="en-US" altLang="en-US" sz="1800" dirty="0" err="1">
                <a:cs typeface="Consolas" panose="020B0609020204030204" pitchFamily="49" charset="0"/>
              </a:rPr>
              <a:t>simple_switch</a:t>
            </a:r>
            <a:r>
              <a:rPr lang="en-US" altLang="en-US" sz="1800" dirty="0">
                <a:cs typeface="Consolas" panose="020B0609020204030204" pitchFamily="49" charset="0"/>
              </a:rPr>
              <a:t> simulator manually using the bmv2stf.py script:</a:t>
            </a:r>
          </a:p>
          <a:p>
            <a:pPr marL="0" indent="0">
              <a:buNone/>
            </a:pP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$ ../../backends/bmv2/</a:t>
            </a:r>
            <a:r>
              <a:rPr lang="en-US" altLang="en-US" sz="18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bmv2stf.py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–v ../bmv2/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/p4_16_samples/mytest-bmv2.json \   ../../</a:t>
            </a:r>
            <a:r>
              <a:rPr lang="en-US" alt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testdata</a:t>
            </a:r>
            <a: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/p4_16_samples/mytest-bmv2.stf</a:t>
            </a:r>
            <a:br>
              <a:rPr lang="en-US" altLang="en-US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alt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Content Placeholder 4" descr="CRVD Curved Display 42” Extra-Extra ancho | MadBoxpc.co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329804"/>
            <a:ext cx="2849479" cy="183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3933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BMv2 back-end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p4c-bm2-ss</a:t>
            </a:r>
          </a:p>
          <a:p>
            <a:r>
              <a:rPr lang="en-US" dirty="0"/>
              <a:t>Target is the software switch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simple_switch</a:t>
            </a:r>
            <a:br>
              <a:rPr lang="en-US" dirty="0"/>
            </a:br>
            <a:r>
              <a:rPr lang="en-US" dirty="0"/>
              <a:t>implemented using BMv2 (Behavioral Model version 2)</a:t>
            </a:r>
            <a:br>
              <a:rPr lang="en-US" dirty="0"/>
            </a:br>
            <a:r>
              <a:rPr lang="en-US" dirty="0">
                <a:hlinkClick r:id="rId2"/>
              </a:rPr>
              <a:t>https://github.com/p4lang/behavioral-model</a:t>
            </a:r>
            <a:endParaRPr lang="en-US" dirty="0"/>
          </a:p>
          <a:p>
            <a:r>
              <a:rPr lang="en-US" dirty="0"/>
              <a:t>Handles most P4</a:t>
            </a:r>
            <a:r>
              <a:rPr lang="en-US" baseline="-25000" dirty="0"/>
              <a:t>14</a:t>
            </a:r>
            <a:r>
              <a:rPr lang="en-US" dirty="0"/>
              <a:t> programs</a:t>
            </a:r>
          </a:p>
          <a:p>
            <a:pPr lvl="1"/>
            <a:r>
              <a:rPr lang="en-US" dirty="0"/>
              <a:t>Converts program to a P4</a:t>
            </a:r>
            <a:r>
              <a:rPr lang="en-US" baseline="-25000" dirty="0"/>
              <a:t>16</a:t>
            </a:r>
            <a:r>
              <a:rPr lang="en-US" dirty="0"/>
              <a:t> representation</a:t>
            </a:r>
          </a:p>
          <a:p>
            <a:pPr lvl="1"/>
            <a:r>
              <a:rPr lang="en-US" dirty="0"/>
              <a:t>Uses the v1model.p4 architecture</a:t>
            </a:r>
          </a:p>
          <a:p>
            <a:r>
              <a:rPr lang="en-US" dirty="0"/>
              <a:t>Can handle simple P4</a:t>
            </a:r>
            <a:r>
              <a:rPr lang="en-US" baseline="-25000" dirty="0"/>
              <a:t>16</a:t>
            </a:r>
            <a:r>
              <a:rPr lang="en-US" dirty="0"/>
              <a:t> programs written for the v1model.p4 architecture</a:t>
            </a:r>
          </a:p>
          <a:p>
            <a:r>
              <a:rPr lang="en-US" dirty="0"/>
              <a:t>Emits </a:t>
            </a:r>
            <a:r>
              <a:rPr lang="en-US" dirty="0" err="1"/>
              <a:t>json</a:t>
            </a:r>
            <a:r>
              <a:rPr lang="en-US" dirty="0"/>
              <a:t> that can be consumed by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simple_switch</a:t>
            </a:r>
            <a:endParaRPr lang="en-US" dirty="0">
              <a:latin typeface="Consolas" charset="0"/>
              <a:ea typeface="Consolas" charset="0"/>
              <a:cs typeface="Consolas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68720" y="365124"/>
            <a:ext cx="2585080" cy="96940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69070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</a:t>
            </a:r>
            <a:r>
              <a:rPr lang="en-US" baseline="-25000" dirty="0"/>
              <a:t>14</a:t>
            </a:r>
            <a:r>
              <a:rPr lang="en-US" dirty="0"/>
              <a:t> to P4</a:t>
            </a:r>
            <a:r>
              <a:rPr lang="en-US" baseline="-25000" dirty="0"/>
              <a:t>16</a:t>
            </a:r>
            <a:r>
              <a:rPr lang="en-US" dirty="0"/>
              <a:t> conversion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64429" y="3527765"/>
            <a:ext cx="3080657" cy="22315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P4</a:t>
            </a:r>
            <a:r>
              <a:rPr lang="en-US" sz="2800" baseline="-25000" dirty="0">
                <a:solidFill>
                  <a:schemeClr val="tx1"/>
                </a:solidFill>
              </a:rPr>
              <a:t>14</a:t>
            </a:r>
            <a:r>
              <a:rPr lang="en-US" sz="2800" dirty="0">
                <a:solidFill>
                  <a:schemeClr val="tx1"/>
                </a:solidFill>
              </a:rPr>
              <a:t> to P4</a:t>
            </a:r>
            <a:r>
              <a:rPr lang="en-US" sz="2800" baseline="-25000" dirty="0">
                <a:solidFill>
                  <a:schemeClr val="tx1"/>
                </a:solidFill>
              </a:rPr>
              <a:t>16</a:t>
            </a:r>
            <a:r>
              <a:rPr lang="en-US" sz="2800" dirty="0">
                <a:solidFill>
                  <a:schemeClr val="tx1"/>
                </a:solidFill>
              </a:rPr>
              <a:t> converter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415143" y="3957750"/>
            <a:ext cx="1785258" cy="1371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P4</a:t>
            </a:r>
            <a:r>
              <a:rPr lang="en-US" baseline="-25000" dirty="0">
                <a:solidFill>
                  <a:schemeClr val="tx1"/>
                </a:solidFill>
              </a:rPr>
              <a:t>14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program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00457" y="3957750"/>
            <a:ext cx="1785258" cy="1371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P4</a:t>
            </a:r>
            <a:r>
              <a:rPr lang="en-US" i="0" baseline="-25000" dirty="0">
                <a:solidFill>
                  <a:schemeClr val="tx1"/>
                </a:solidFill>
              </a:rPr>
              <a:t>16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program</a:t>
            </a:r>
          </a:p>
        </p:txBody>
      </p:sp>
      <p:sp>
        <p:nvSpPr>
          <p:cNvPr id="8" name="Right Arrow 7"/>
          <p:cNvSpPr/>
          <p:nvPr/>
        </p:nvSpPr>
        <p:spPr>
          <a:xfrm>
            <a:off x="3200401" y="4442164"/>
            <a:ext cx="664028" cy="4027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9100456" y="1136309"/>
            <a:ext cx="1785258" cy="810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core.p4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100456" y="2547030"/>
            <a:ext cx="1785258" cy="810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v1model.p4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6945085" y="4442164"/>
            <a:ext cx="2155371" cy="4027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5400000">
            <a:off x="9692822" y="3456101"/>
            <a:ext cx="600526" cy="40277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5400000">
            <a:off x="9692822" y="2045380"/>
            <a:ext cx="600526" cy="40277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0194471" y="3519877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#include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194471" y="2078304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#include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64429" y="3104147"/>
            <a:ext cx="3061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Part of the standard front-end.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56294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BMv2</a:t>
            </a:r>
          </a:p>
        </p:txBody>
      </p:sp>
      <p:sp>
        <p:nvSpPr>
          <p:cNvPr id="4" name="Rectangle 3"/>
          <p:cNvSpPr/>
          <p:nvPr/>
        </p:nvSpPr>
        <p:spPr>
          <a:xfrm>
            <a:off x="3452166" y="3599749"/>
            <a:ext cx="1524000" cy="10774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p4c-bm2-ss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58394" y="3237967"/>
            <a:ext cx="129875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P4</a:t>
            </a:r>
            <a:r>
              <a:rPr lang="en-US" baseline="-25000" dirty="0"/>
              <a:t>14</a:t>
            </a:r>
            <a:br>
              <a:rPr lang="en-US" dirty="0"/>
            </a:br>
            <a:r>
              <a:rPr lang="en-US" dirty="0"/>
              <a:t>program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8395" y="4155819"/>
            <a:ext cx="129875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  <a:r>
              <a:rPr lang="en-US" baseline="-25000" dirty="0"/>
              <a:t>16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program +</a:t>
            </a:r>
          </a:p>
          <a:p>
            <a:r>
              <a:rPr lang="en-US" dirty="0"/>
              <a:t>v1model.p4</a:t>
            </a:r>
          </a:p>
        </p:txBody>
      </p:sp>
      <p:cxnSp>
        <p:nvCxnSpPr>
          <p:cNvPr id="8" name="Elbow Connector 7"/>
          <p:cNvCxnSpPr>
            <a:stCxn id="5" idx="3"/>
            <a:endCxn id="4" idx="1"/>
          </p:cNvCxnSpPr>
          <p:nvPr/>
        </p:nvCxnSpPr>
        <p:spPr>
          <a:xfrm>
            <a:off x="2957147" y="3561133"/>
            <a:ext cx="495019" cy="57733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6" idx="3"/>
            <a:endCxn id="4" idx="1"/>
          </p:cNvCxnSpPr>
          <p:nvPr/>
        </p:nvCxnSpPr>
        <p:spPr>
          <a:xfrm flipV="1">
            <a:off x="2957148" y="4138465"/>
            <a:ext cx="495018" cy="479019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682957" y="4514572"/>
            <a:ext cx="1524000" cy="11291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simple_switch</a:t>
            </a:r>
            <a:br>
              <a:rPr lang="en-US" dirty="0"/>
            </a:br>
            <a:r>
              <a:rPr lang="en-US" dirty="0"/>
              <a:t>(BMv2</a:t>
            </a:r>
            <a:br>
              <a:rPr lang="en-US" dirty="0"/>
            </a:br>
            <a:r>
              <a:rPr lang="en-US" dirty="0"/>
              <a:t>data-plane simulator)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65264" y="3953799"/>
            <a:ext cx="77263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p.json</a:t>
            </a:r>
            <a:endParaRPr lang="en-US" dirty="0"/>
          </a:p>
        </p:txBody>
      </p:sp>
      <p:cxnSp>
        <p:nvCxnSpPr>
          <p:cNvPr id="24" name="Straight Arrow Connector 23"/>
          <p:cNvCxnSpPr>
            <a:stCxn id="4" idx="3"/>
            <a:endCxn id="19" idx="1"/>
          </p:cNvCxnSpPr>
          <p:nvPr/>
        </p:nvCxnSpPr>
        <p:spPr>
          <a:xfrm>
            <a:off x="4976166" y="4138465"/>
            <a:ext cx="48909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438343" y="2720645"/>
            <a:ext cx="2013228" cy="11291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simple_switch_CLI</a:t>
            </a:r>
            <a:endParaRPr lang="en-US" dirty="0"/>
          </a:p>
          <a:p>
            <a:pPr algn="ctr"/>
            <a:r>
              <a:rPr lang="en-US" dirty="0"/>
              <a:t>(control-plane)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16946" y="4008642"/>
            <a:ext cx="1260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RPC (Thrift)</a:t>
            </a:r>
          </a:p>
        </p:txBody>
      </p:sp>
      <p:cxnSp>
        <p:nvCxnSpPr>
          <p:cNvPr id="30" name="Elbow Connector 29"/>
          <p:cNvCxnSpPr>
            <a:stCxn id="19" idx="3"/>
            <a:endCxn id="27" idx="1"/>
          </p:cNvCxnSpPr>
          <p:nvPr/>
        </p:nvCxnSpPr>
        <p:spPr>
          <a:xfrm flipV="1">
            <a:off x="6237896" y="3285222"/>
            <a:ext cx="1200447" cy="853243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58738" y="3810143"/>
            <a:ext cx="38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or</a:t>
            </a:r>
          </a:p>
        </p:txBody>
      </p:sp>
      <p:cxnSp>
        <p:nvCxnSpPr>
          <p:cNvPr id="34" name="Elbow Connector 33"/>
          <p:cNvCxnSpPr>
            <a:stCxn id="19" idx="3"/>
            <a:endCxn id="17" idx="1"/>
          </p:cNvCxnSpPr>
          <p:nvPr/>
        </p:nvCxnSpPr>
        <p:spPr>
          <a:xfrm>
            <a:off x="6237896" y="4138465"/>
            <a:ext cx="1445061" cy="940684"/>
          </a:xfrm>
          <a:prstGeom prst="bentConnector3">
            <a:avLst>
              <a:gd name="adj1" fmla="val 4137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ight Arrow 37"/>
          <p:cNvSpPr/>
          <p:nvPr/>
        </p:nvSpPr>
        <p:spPr>
          <a:xfrm>
            <a:off x="7189251" y="5263815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9204718" y="5277966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6077023" y="5263815"/>
            <a:ext cx="1112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Packets in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698424" y="5263815"/>
            <a:ext cx="1258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Packets out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439738" y="1576122"/>
            <a:ext cx="201183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/>
              <a:t>table management </a:t>
            </a:r>
            <a:br>
              <a:rPr lang="en-US"/>
            </a:br>
            <a:r>
              <a:rPr lang="en-US"/>
              <a:t>commands</a:t>
            </a:r>
            <a:endParaRPr lang="en-US" dirty="0"/>
          </a:p>
        </p:txBody>
      </p:sp>
      <p:sp>
        <p:nvSpPr>
          <p:cNvPr id="44" name="Down Arrow 43"/>
          <p:cNvSpPr/>
          <p:nvPr/>
        </p:nvSpPr>
        <p:spPr>
          <a:xfrm>
            <a:off x="8204662" y="2227811"/>
            <a:ext cx="412284" cy="492834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Down Arrow 44"/>
          <p:cNvSpPr/>
          <p:nvPr/>
        </p:nvSpPr>
        <p:spPr>
          <a:xfrm>
            <a:off x="8238815" y="3849798"/>
            <a:ext cx="412284" cy="664773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29184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764" y="180561"/>
            <a:ext cx="10515600" cy="856846"/>
          </a:xfrm>
        </p:spPr>
        <p:txBody>
          <a:bodyPr>
            <a:normAutofit/>
          </a:bodyPr>
          <a:lstStyle/>
          <a:p>
            <a:r>
              <a:rPr lang="en-US" dirty="0"/>
              <a:t>Testing the BMv2 back-end</a:t>
            </a:r>
          </a:p>
        </p:txBody>
      </p:sp>
      <p:sp>
        <p:nvSpPr>
          <p:cNvPr id="5" name="Rectangle 4"/>
          <p:cNvSpPr/>
          <p:nvPr/>
        </p:nvSpPr>
        <p:spPr>
          <a:xfrm>
            <a:off x="3452166" y="3599749"/>
            <a:ext cx="1524000" cy="10774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p4c-bm2-ss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8394" y="3237967"/>
            <a:ext cx="129875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P4</a:t>
            </a:r>
            <a:r>
              <a:rPr lang="en-US" baseline="-25000" dirty="0"/>
              <a:t>14</a:t>
            </a:r>
            <a:br>
              <a:rPr lang="en-US" dirty="0"/>
            </a:br>
            <a:r>
              <a:rPr lang="en-US" dirty="0"/>
              <a:t>program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58395" y="4155819"/>
            <a:ext cx="129875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P4</a:t>
            </a:r>
            <a:r>
              <a:rPr lang="en-US" baseline="-25000" dirty="0"/>
              <a:t>16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program +</a:t>
            </a:r>
          </a:p>
          <a:p>
            <a:r>
              <a:rPr lang="en-US" dirty="0"/>
              <a:t>v1model.p4</a:t>
            </a:r>
          </a:p>
        </p:txBody>
      </p:sp>
      <p:cxnSp>
        <p:nvCxnSpPr>
          <p:cNvPr id="8" name="Elbow Connector 7"/>
          <p:cNvCxnSpPr>
            <a:stCxn id="8" idx="3"/>
            <a:endCxn id="7" idx="1"/>
          </p:cNvCxnSpPr>
          <p:nvPr/>
        </p:nvCxnSpPr>
        <p:spPr>
          <a:xfrm>
            <a:off x="2957147" y="3561133"/>
            <a:ext cx="495019" cy="57733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9" idx="3"/>
            <a:endCxn id="7" idx="1"/>
          </p:cNvCxnSpPr>
          <p:nvPr/>
        </p:nvCxnSpPr>
        <p:spPr>
          <a:xfrm flipV="1">
            <a:off x="2957148" y="4138465"/>
            <a:ext cx="495018" cy="479019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682957" y="4514572"/>
            <a:ext cx="1524000" cy="11291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simple_switch</a:t>
            </a:r>
            <a:br>
              <a:rPr lang="en-US" dirty="0"/>
            </a:br>
            <a:r>
              <a:rPr lang="en-US" dirty="0"/>
              <a:t>(BMv2</a:t>
            </a:r>
            <a:br>
              <a:rPr lang="en-US" dirty="0"/>
            </a:br>
            <a:r>
              <a:rPr lang="en-US" dirty="0"/>
              <a:t>data-plane simulator)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65264" y="3953799"/>
            <a:ext cx="77263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p.json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7" idx="3"/>
            <a:endCxn id="22" idx="1"/>
          </p:cNvCxnSpPr>
          <p:nvPr/>
        </p:nvCxnSpPr>
        <p:spPr>
          <a:xfrm>
            <a:off x="4976166" y="4138465"/>
            <a:ext cx="48909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438343" y="2720645"/>
            <a:ext cx="2013228" cy="11291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simple_switch_CLI</a:t>
            </a:r>
            <a:endParaRPr lang="en-US" dirty="0"/>
          </a:p>
          <a:p>
            <a:pPr algn="ctr"/>
            <a:r>
              <a:rPr lang="en-US" dirty="0"/>
              <a:t>(control-plane)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16946" y="4008642"/>
            <a:ext cx="1260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RPC (Thrift)</a:t>
            </a:r>
          </a:p>
        </p:txBody>
      </p:sp>
      <p:cxnSp>
        <p:nvCxnSpPr>
          <p:cNvPr id="15" name="Elbow Connector 14"/>
          <p:cNvCxnSpPr>
            <a:stCxn id="22" idx="3"/>
          </p:cNvCxnSpPr>
          <p:nvPr/>
        </p:nvCxnSpPr>
        <p:spPr>
          <a:xfrm flipV="1">
            <a:off x="6237896" y="3285222"/>
            <a:ext cx="1200447" cy="853243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58738" y="3810143"/>
            <a:ext cx="38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or</a:t>
            </a:r>
          </a:p>
        </p:txBody>
      </p:sp>
      <p:cxnSp>
        <p:nvCxnSpPr>
          <p:cNvPr id="17" name="Elbow Connector 16"/>
          <p:cNvCxnSpPr>
            <a:stCxn id="22" idx="3"/>
          </p:cNvCxnSpPr>
          <p:nvPr/>
        </p:nvCxnSpPr>
        <p:spPr>
          <a:xfrm>
            <a:off x="6237896" y="4138465"/>
            <a:ext cx="1445061" cy="940684"/>
          </a:xfrm>
          <a:prstGeom prst="bentConnector3">
            <a:avLst>
              <a:gd name="adj1" fmla="val 4137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Arrow 17"/>
          <p:cNvSpPr/>
          <p:nvPr/>
        </p:nvSpPr>
        <p:spPr>
          <a:xfrm>
            <a:off x="7189251" y="5263815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9204718" y="5277966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439738" y="1576122"/>
            <a:ext cx="201183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/>
              <a:t>table management </a:t>
            </a:r>
            <a:br>
              <a:rPr lang="en-US"/>
            </a:br>
            <a:r>
              <a:rPr lang="en-US"/>
              <a:t>commands</a:t>
            </a:r>
            <a:endParaRPr lang="en-US" dirty="0"/>
          </a:p>
        </p:txBody>
      </p:sp>
      <p:sp>
        <p:nvSpPr>
          <p:cNvPr id="23" name="Down Arrow 22"/>
          <p:cNvSpPr/>
          <p:nvPr/>
        </p:nvSpPr>
        <p:spPr>
          <a:xfrm>
            <a:off x="8204662" y="2227811"/>
            <a:ext cx="412284" cy="492834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8238815" y="3849798"/>
            <a:ext cx="412284" cy="664773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285855" y="1962036"/>
            <a:ext cx="67129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/>
              <a:t>p.stf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452166" y="1607986"/>
            <a:ext cx="1524000" cy="1077432"/>
          </a:xfrm>
          <a:prstGeom prst="rect">
            <a:avLst/>
          </a:prstGeom>
          <a:solidFill>
            <a:srgbClr val="FF8AD8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run-bmv2-test.py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>
            <a:off x="2957147" y="2146702"/>
            <a:ext cx="4950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26" idx="3"/>
            <a:endCxn id="22" idx="1"/>
          </p:cNvCxnSpPr>
          <p:nvPr/>
        </p:nvCxnSpPr>
        <p:spPr>
          <a:xfrm flipV="1">
            <a:off x="4976166" y="1899288"/>
            <a:ext cx="2463572" cy="24741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301047" y="5274394"/>
            <a:ext cx="88820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pipe</a:t>
            </a:r>
          </a:p>
        </p:txBody>
      </p:sp>
      <p:cxnSp>
        <p:nvCxnSpPr>
          <p:cNvPr id="35" name="Elbow Connector 34"/>
          <p:cNvCxnSpPr>
            <a:stCxn id="26" idx="3"/>
            <a:endCxn id="34" idx="1"/>
          </p:cNvCxnSpPr>
          <p:nvPr/>
        </p:nvCxnSpPr>
        <p:spPr>
          <a:xfrm>
            <a:off x="4976166" y="2146702"/>
            <a:ext cx="1324881" cy="3312358"/>
          </a:xfrm>
          <a:prstGeom prst="bentConnector3">
            <a:avLst>
              <a:gd name="adj1" fmla="val 2239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9698424" y="5979497"/>
            <a:ext cx="104291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/>
              <a:t>expected</a:t>
            </a:r>
            <a:br>
              <a:rPr lang="en-US"/>
            </a:br>
            <a:r>
              <a:rPr lang="en-US"/>
              <a:t>packets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9698424" y="5274394"/>
            <a:ext cx="103029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pipe</a:t>
            </a:r>
          </a:p>
        </p:txBody>
      </p:sp>
      <p:cxnSp>
        <p:nvCxnSpPr>
          <p:cNvPr id="44" name="Elbow Connector 43"/>
          <p:cNvCxnSpPr>
            <a:stCxn id="26" idx="3"/>
            <a:endCxn id="41" idx="1"/>
          </p:cNvCxnSpPr>
          <p:nvPr/>
        </p:nvCxnSpPr>
        <p:spPr>
          <a:xfrm>
            <a:off x="4976166" y="2146702"/>
            <a:ext cx="4722258" cy="4155961"/>
          </a:xfrm>
          <a:prstGeom prst="bentConnector3">
            <a:avLst>
              <a:gd name="adj1" fmla="val 6344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ight Brace 49"/>
          <p:cNvSpPr/>
          <p:nvPr/>
        </p:nvSpPr>
        <p:spPr>
          <a:xfrm>
            <a:off x="10864735" y="5274394"/>
            <a:ext cx="215599" cy="1351434"/>
          </a:xfrm>
          <a:prstGeom prst="rightBrace">
            <a:avLst>
              <a:gd name="adj1" fmla="val 4341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11080334" y="5765445"/>
            <a:ext cx="101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compare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85823" y="6353123"/>
            <a:ext cx="7688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Currently open-loop testing only (no control messages received </a:t>
            </a:r>
            <a:r>
              <a:rPr lang="en-US"/>
              <a:t>from simulator).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1818994" y="1312967"/>
            <a:ext cx="1209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simple test</a:t>
            </a:r>
            <a:br>
              <a:rPr lang="en-US" i="1"/>
            </a:br>
            <a:r>
              <a:rPr lang="en-US" i="1"/>
              <a:t>framework</a:t>
            </a:r>
            <a:endParaRPr lang="en-US" i="1" dirty="0"/>
          </a:p>
        </p:txBody>
      </p:sp>
      <p:cxnSp>
        <p:nvCxnSpPr>
          <p:cNvPr id="55" name="Elbow Connector 54"/>
          <p:cNvCxnSpPr>
            <a:stCxn id="43" idx="3"/>
            <a:endCxn id="26" idx="0"/>
          </p:cNvCxnSpPr>
          <p:nvPr/>
        </p:nvCxnSpPr>
        <p:spPr>
          <a:xfrm flipH="1" flipV="1">
            <a:off x="4214166" y="1607986"/>
            <a:ext cx="6514552" cy="3851074"/>
          </a:xfrm>
          <a:prstGeom prst="bentConnector4">
            <a:avLst>
              <a:gd name="adj1" fmla="val -11258"/>
              <a:gd name="adj2" fmla="val 10593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189946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2316"/>
            <a:ext cx="10515600" cy="777017"/>
          </a:xfrm>
        </p:spPr>
        <p:txBody>
          <a:bodyPr/>
          <a:lstStyle/>
          <a:p>
            <a:r>
              <a:rPr lang="en-US" dirty="0"/>
              <a:t>Simple test framework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588" y="2146851"/>
            <a:ext cx="11744076" cy="40301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add test1 0 data.f1:0x****0101 setb1(val:0x7f, port:2)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add ex1 100 extra$0.h:0x25** act1(val:0x25)</a:t>
            </a:r>
          </a:p>
          <a:p>
            <a:pPr marL="0" indent="0">
              <a:buNone/>
            </a:pP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setdefault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test compare()</a:t>
            </a:r>
          </a:p>
          <a:p>
            <a:pPr marL="0" indent="0">
              <a:buNone/>
            </a:pP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expect 2 00000101 ******** **** 7f 66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packet 0 00000101 00000202 0303 55 66 7777 88 00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expect 3 00000202 ******** **** 07 66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packet 2 00000202 00000303 0404 55 66 7777 88 00</a:t>
            </a:r>
          </a:p>
          <a:p>
            <a:pPr marL="0" indent="0">
              <a:buNone/>
            </a:pPr>
            <a:endParaRPr lang="en-US" sz="24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# comment</a:t>
            </a:r>
          </a:p>
          <a:p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9643216" y="2378167"/>
            <a:ext cx="2251935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Add table entries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643216" y="3038125"/>
            <a:ext cx="2251935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Set default action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643216" y="3419788"/>
            <a:ext cx="2251935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Expected packets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643216" y="3994454"/>
            <a:ext cx="2251935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Sent packets</a:t>
            </a:r>
          </a:p>
        </p:txBody>
      </p:sp>
      <p:cxnSp>
        <p:nvCxnSpPr>
          <p:cNvPr id="9" name="Straight Arrow Connector 8"/>
          <p:cNvCxnSpPr>
            <a:stCxn id="6" idx="1"/>
          </p:cNvCxnSpPr>
          <p:nvPr/>
        </p:nvCxnSpPr>
        <p:spPr>
          <a:xfrm flipH="1" flipV="1">
            <a:off x="8476090" y="3587239"/>
            <a:ext cx="1167126" cy="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1"/>
          </p:cNvCxnSpPr>
          <p:nvPr/>
        </p:nvCxnSpPr>
        <p:spPr>
          <a:xfrm flipH="1">
            <a:off x="8476090" y="3587240"/>
            <a:ext cx="1167126" cy="6333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7" idx="1"/>
          </p:cNvCxnSpPr>
          <p:nvPr/>
        </p:nvCxnSpPr>
        <p:spPr>
          <a:xfrm flipH="1" flipV="1">
            <a:off x="8476090" y="3936453"/>
            <a:ext cx="1167126" cy="22545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1"/>
          </p:cNvCxnSpPr>
          <p:nvPr/>
        </p:nvCxnSpPr>
        <p:spPr>
          <a:xfrm flipH="1">
            <a:off x="8547652" y="4161906"/>
            <a:ext cx="1095564" cy="40721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92590" y="5774700"/>
            <a:ext cx="1694019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Switch interface</a:t>
            </a:r>
            <a:endParaRPr lang="en-US" dirty="0"/>
          </a:p>
        </p:txBody>
      </p:sp>
      <p:cxnSp>
        <p:nvCxnSpPr>
          <p:cNvPr id="20" name="Straight Arrow Connector 19"/>
          <p:cNvCxnSpPr>
            <a:stCxn id="19" idx="0"/>
          </p:cNvCxnSpPr>
          <p:nvPr/>
        </p:nvCxnSpPr>
        <p:spPr>
          <a:xfrm flipV="1">
            <a:off x="1339600" y="4707172"/>
            <a:ext cx="226807" cy="106752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789043" y="4983634"/>
            <a:ext cx="6615486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Packet contents in hex (prefix of contents for received packets)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28868" y="1477046"/>
            <a:ext cx="1318223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Table name</a:t>
            </a:r>
            <a:endParaRPr lang="en-US" dirty="0"/>
          </a:p>
        </p:txBody>
      </p:sp>
      <p:cxnSp>
        <p:nvCxnSpPr>
          <p:cNvPr id="26" name="Straight Arrow Connector 25"/>
          <p:cNvCxnSpPr>
            <a:stCxn id="25" idx="2"/>
          </p:cNvCxnSpPr>
          <p:nvPr/>
        </p:nvCxnSpPr>
        <p:spPr>
          <a:xfrm flipH="1">
            <a:off x="1143671" y="1811949"/>
            <a:ext cx="44309" cy="39056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428461" y="1477045"/>
            <a:ext cx="1539240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Table key field</a:t>
            </a:r>
          </a:p>
        </p:txBody>
      </p:sp>
      <p:cxnSp>
        <p:nvCxnSpPr>
          <p:cNvPr id="30" name="Straight Arrow Connector 29"/>
          <p:cNvCxnSpPr>
            <a:stCxn id="29" idx="2"/>
          </p:cNvCxnSpPr>
          <p:nvPr/>
        </p:nvCxnSpPr>
        <p:spPr>
          <a:xfrm flipH="1">
            <a:off x="3043265" y="1811948"/>
            <a:ext cx="154816" cy="39056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018721" y="1288427"/>
            <a:ext cx="1777779" cy="5235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Key value</a:t>
            </a:r>
            <a:br>
              <a:rPr lang="en-US"/>
            </a:br>
            <a:r>
              <a:rPr lang="en-US"/>
              <a:t>(</a:t>
            </a:r>
            <a:r>
              <a:rPr lang="en-US" dirty="0"/>
              <a:t>hex, bin or </a:t>
            </a:r>
            <a:r>
              <a:rPr lang="en-US" dirty="0" err="1"/>
              <a:t>oct</a:t>
            </a:r>
            <a:r>
              <a:rPr lang="en-US" dirty="0"/>
              <a:t>)</a:t>
            </a:r>
          </a:p>
        </p:txBody>
      </p:sp>
      <p:cxnSp>
        <p:nvCxnSpPr>
          <p:cNvPr id="33" name="Straight Arrow Connector 32"/>
          <p:cNvCxnSpPr>
            <a:stCxn id="32" idx="2"/>
          </p:cNvCxnSpPr>
          <p:nvPr/>
        </p:nvCxnSpPr>
        <p:spPr>
          <a:xfrm flipH="1">
            <a:off x="4699221" y="1811949"/>
            <a:ext cx="208390" cy="39056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5847520" y="1477045"/>
            <a:ext cx="1372264" cy="311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Action name</a:t>
            </a:r>
          </a:p>
        </p:txBody>
      </p:sp>
      <p:cxnSp>
        <p:nvCxnSpPr>
          <p:cNvPr id="37" name="Straight Arrow Connector 36"/>
          <p:cNvCxnSpPr>
            <a:stCxn id="36" idx="2"/>
          </p:cNvCxnSpPr>
          <p:nvPr/>
        </p:nvCxnSpPr>
        <p:spPr>
          <a:xfrm flipH="1">
            <a:off x="6297434" y="1788095"/>
            <a:ext cx="236218" cy="39056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7658798" y="1477045"/>
            <a:ext cx="1372264" cy="311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Action data</a:t>
            </a:r>
          </a:p>
        </p:txBody>
      </p:sp>
      <p:cxnSp>
        <p:nvCxnSpPr>
          <p:cNvPr id="41" name="Straight Arrow Connector 40"/>
          <p:cNvCxnSpPr>
            <a:stCxn id="40" idx="2"/>
          </p:cNvCxnSpPr>
          <p:nvPr/>
        </p:nvCxnSpPr>
        <p:spPr>
          <a:xfrm flipH="1">
            <a:off x="7270804" y="1788095"/>
            <a:ext cx="1074126" cy="41441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40" idx="2"/>
          </p:cNvCxnSpPr>
          <p:nvPr/>
        </p:nvCxnSpPr>
        <p:spPr>
          <a:xfrm>
            <a:off x="8344930" y="1788095"/>
            <a:ext cx="329943" cy="41441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ight Brace 46"/>
          <p:cNvSpPr/>
          <p:nvPr/>
        </p:nvSpPr>
        <p:spPr>
          <a:xfrm rot="5400000">
            <a:off x="4932672" y="1571377"/>
            <a:ext cx="268628" cy="6555887"/>
          </a:xfrm>
          <a:prstGeom prst="rightBrace">
            <a:avLst>
              <a:gd name="adj1" fmla="val 4977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5343277" y="6051163"/>
            <a:ext cx="1473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= don’t care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155</a:t>
            </a:fld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268E7E-6988-40EC-A43D-678233253396}"/>
              </a:ext>
            </a:extLst>
          </p:cNvPr>
          <p:cNvSpPr/>
          <p:nvPr/>
        </p:nvSpPr>
        <p:spPr>
          <a:xfrm>
            <a:off x="1674432" y="1060637"/>
            <a:ext cx="909811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Priority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1E41EB2-78C7-4650-8988-45A466E6EA8A}"/>
              </a:ext>
            </a:extLst>
          </p:cNvPr>
          <p:cNvCxnSpPr>
            <a:cxnSpLocks/>
            <a:stCxn id="31" idx="2"/>
          </p:cNvCxnSpPr>
          <p:nvPr/>
        </p:nvCxnSpPr>
        <p:spPr>
          <a:xfrm flipH="1">
            <a:off x="2084317" y="1395540"/>
            <a:ext cx="45021" cy="8069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787019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Compiling and running switch.p4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6167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largest public P4 program: see </a:t>
            </a:r>
            <a:r>
              <a:rPr lang="en-US" dirty="0">
                <a:hlinkClick r:id="rId2"/>
              </a:rPr>
              <a:t>https://github.com/p4lang/switch</a:t>
            </a:r>
            <a:endParaRPr lang="en-US" dirty="0"/>
          </a:p>
          <a:p>
            <a:r>
              <a:rPr lang="en-US" dirty="0"/>
              <a:t>Lots of available tests (PTF tests)</a:t>
            </a:r>
          </a:p>
          <a:p>
            <a:r>
              <a:rPr lang="en-US" dirty="0"/>
              <a:t>You use the new P4 compiler to generate a JSON file</a:t>
            </a:r>
          </a:p>
          <a:p>
            <a:r>
              <a:rPr lang="en-US" dirty="0"/>
              <a:t>You use the old P4 compiler to generate the control-plane APIs from the JSON</a:t>
            </a:r>
          </a:p>
          <a:p>
            <a:r>
              <a:rPr lang="en-US" dirty="0"/>
              <a:t>Modify the switch/p4-build/bmv2/</a:t>
            </a:r>
            <a:r>
              <a:rPr lang="en-US" dirty="0" err="1"/>
              <a:t>Makefile.am</a:t>
            </a:r>
            <a:r>
              <a:rPr lang="en-US" dirty="0"/>
              <a:t> as follows:</a:t>
            </a:r>
          </a:p>
          <a:p>
            <a:pPr marL="0" indent="0">
              <a:buNone/>
            </a:pPr>
            <a:r>
              <a:rPr lang="en-US" dirty="0"/>
              <a:t>-       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PYTHONPATH=$$PYTHONPATH:$(MY_PYTHONPATH) $(P4C_BM) --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pd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$(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builddir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)/p4_pd/ --p4-prefix $(P4_PREFIX) --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json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$(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builddir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)/$(P4_JSON_OUTPUT) $(P4_PATH)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+       $</a:t>
            </a:r>
            <a:r>
              <a:rPr lang="en-US" sz="16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(P4CNEW)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-o $(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builddir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)/$(P4_JSON_OUTPUT) --p4-14 $(P4_PATH)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+       PYTHONPATH=$$PYTHONPATH:$(MY_PYTHONPATH) $(P4C_BM) --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pd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-from-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json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--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pd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$(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builddir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)/$(P4_NAME) --p4-prefix $(P4_PREFIX) $(P4C_BM_FLAGS) $(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builddir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)/$(P4_JSON_OUTPUT)</a:t>
            </a:r>
          </a:p>
          <a:p>
            <a:r>
              <a:rPr lang="en-US" dirty="0"/>
              <a:t>Make P4CNEW point to p4c-bm2-ss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8346" y="217466"/>
            <a:ext cx="2151611" cy="16208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56185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eBPF</a:t>
            </a:r>
            <a:r>
              <a:rPr lang="en-US" dirty="0"/>
              <a:t> Back-end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</a:t>
            </a:r>
            <a:r>
              <a:rPr lang="en-US" dirty="0" err="1"/>
              <a:t>Berkeley_Packet_Filter</a:t>
            </a:r>
            <a:endParaRPr lang="en-US" dirty="0"/>
          </a:p>
          <a:p>
            <a:r>
              <a:rPr lang="en-US" dirty="0"/>
              <a:t>Compiles programs written for ebpf_model.p4</a:t>
            </a:r>
          </a:p>
          <a:p>
            <a:r>
              <a:rPr lang="en-US" dirty="0"/>
              <a:t>Converts IR to a restricted subset of C, which can be further compiled using LLVM to </a:t>
            </a:r>
            <a:r>
              <a:rPr lang="en-US" dirty="0" err="1"/>
              <a:t>eBPF</a:t>
            </a:r>
            <a:endParaRPr lang="en-US" dirty="0"/>
          </a:p>
          <a:p>
            <a:r>
              <a:rPr lang="en-US" dirty="0"/>
              <a:t>Can be used to program the Linux kernel</a:t>
            </a:r>
          </a:p>
          <a:p>
            <a:r>
              <a:rPr lang="en-US" dirty="0"/>
              <a:t>Currently restricted to writing packet filters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183" y="174196"/>
            <a:ext cx="2204293" cy="25937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7552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764" y="180561"/>
            <a:ext cx="10515600" cy="856846"/>
          </a:xfrm>
        </p:spPr>
        <p:txBody>
          <a:bodyPr>
            <a:normAutofit/>
          </a:bodyPr>
          <a:lstStyle/>
          <a:p>
            <a:r>
              <a:rPr lang="en-US" dirty="0"/>
              <a:t>Testing the </a:t>
            </a:r>
            <a:r>
              <a:rPr lang="en-US" dirty="0" err="1"/>
              <a:t>eBPF</a:t>
            </a:r>
            <a:r>
              <a:rPr lang="en-US" dirty="0"/>
              <a:t> back-end in user-space</a:t>
            </a:r>
          </a:p>
        </p:txBody>
      </p:sp>
      <p:sp>
        <p:nvSpPr>
          <p:cNvPr id="5" name="Rectangle 4"/>
          <p:cNvSpPr/>
          <p:nvPr/>
        </p:nvSpPr>
        <p:spPr>
          <a:xfrm>
            <a:off x="3452166" y="3599749"/>
            <a:ext cx="1524000" cy="10774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p4c-ebpf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37699" y="3820055"/>
            <a:ext cx="2214513" cy="6415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 Program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compilable</a:t>
            </a:r>
            <a:r>
              <a:rPr lang="en-US" dirty="0"/>
              <a:t> to </a:t>
            </a:r>
            <a:r>
              <a:rPr lang="en-US" dirty="0" err="1"/>
              <a:t>eBPF</a:t>
            </a:r>
            <a:r>
              <a:rPr lang="en-US" dirty="0"/>
              <a:t>)</a:t>
            </a:r>
          </a:p>
        </p:txBody>
      </p:sp>
      <p:cxnSp>
        <p:nvCxnSpPr>
          <p:cNvPr id="12" name="Straight Arrow Connector 11"/>
          <p:cNvCxnSpPr>
            <a:cxnSpLocks/>
            <a:stCxn id="5" idx="3"/>
            <a:endCxn id="10" idx="1"/>
          </p:cNvCxnSpPr>
          <p:nvPr/>
        </p:nvCxnSpPr>
        <p:spPr>
          <a:xfrm>
            <a:off x="4976166" y="4138465"/>
            <a:ext cx="2361533" cy="2378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337700" y="2620594"/>
            <a:ext cx="2214514" cy="11291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 program</a:t>
            </a:r>
          </a:p>
          <a:p>
            <a:pPr algn="ctr"/>
            <a:r>
              <a:rPr lang="en-US" dirty="0"/>
              <a:t>(table management )</a:t>
            </a:r>
          </a:p>
          <a:p>
            <a:pPr algn="ctr"/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>
            <a:off x="7189251" y="5263815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9204718" y="5277966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285855" y="1962036"/>
            <a:ext cx="67129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/>
              <a:t>p.stf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452166" y="1607986"/>
            <a:ext cx="1524000" cy="1077432"/>
          </a:xfrm>
          <a:prstGeom prst="rect">
            <a:avLst/>
          </a:prstGeom>
          <a:solidFill>
            <a:srgbClr val="FF8AD8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run-ebpf-test.py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>
            <a:off x="2957147" y="2146702"/>
            <a:ext cx="4950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cxnSpLocks/>
            <a:stCxn id="26" idx="3"/>
            <a:endCxn id="13" idx="0"/>
          </p:cNvCxnSpPr>
          <p:nvPr/>
        </p:nvCxnSpPr>
        <p:spPr>
          <a:xfrm>
            <a:off x="4976166" y="2146702"/>
            <a:ext cx="3468791" cy="473892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011804" y="5249664"/>
            <a:ext cx="117238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in.pcap</a:t>
            </a:r>
            <a:endParaRPr lang="en-US" dirty="0"/>
          </a:p>
        </p:txBody>
      </p:sp>
      <p:cxnSp>
        <p:nvCxnSpPr>
          <p:cNvPr id="35" name="Elbow Connector 34"/>
          <p:cNvCxnSpPr>
            <a:cxnSpLocks/>
            <a:stCxn id="26" idx="3"/>
            <a:endCxn id="34" idx="1"/>
          </p:cNvCxnSpPr>
          <p:nvPr/>
        </p:nvCxnSpPr>
        <p:spPr>
          <a:xfrm>
            <a:off x="4976166" y="2146702"/>
            <a:ext cx="1035638" cy="3287628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9698424" y="5979497"/>
            <a:ext cx="104291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/>
              <a:t>expected</a:t>
            </a:r>
            <a:br>
              <a:rPr lang="en-US"/>
            </a:br>
            <a:r>
              <a:rPr lang="en-US"/>
              <a:t>packets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9698424" y="5274394"/>
            <a:ext cx="103029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out.pcap</a:t>
            </a:r>
            <a:endParaRPr lang="en-US" dirty="0"/>
          </a:p>
        </p:txBody>
      </p:sp>
      <p:cxnSp>
        <p:nvCxnSpPr>
          <p:cNvPr id="44" name="Elbow Connector 43"/>
          <p:cNvCxnSpPr>
            <a:stCxn id="26" idx="3"/>
            <a:endCxn id="41" idx="1"/>
          </p:cNvCxnSpPr>
          <p:nvPr/>
        </p:nvCxnSpPr>
        <p:spPr>
          <a:xfrm>
            <a:off x="4976166" y="2146702"/>
            <a:ext cx="4722258" cy="4155961"/>
          </a:xfrm>
          <a:prstGeom prst="bentConnector3">
            <a:avLst>
              <a:gd name="adj1" fmla="val 6344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ight Brace 49"/>
          <p:cNvSpPr/>
          <p:nvPr/>
        </p:nvSpPr>
        <p:spPr>
          <a:xfrm>
            <a:off x="10864735" y="5274394"/>
            <a:ext cx="215599" cy="1351434"/>
          </a:xfrm>
          <a:prstGeom prst="rightBrace">
            <a:avLst>
              <a:gd name="adj1" fmla="val 4341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11080334" y="5765445"/>
            <a:ext cx="101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compare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85823" y="6353123"/>
            <a:ext cx="7688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Currently open-loop testing only (no control messages received </a:t>
            </a:r>
            <a:r>
              <a:rPr lang="en-US"/>
              <a:t>from simulator).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1818994" y="1312967"/>
            <a:ext cx="1209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simple test</a:t>
            </a:r>
            <a:br>
              <a:rPr lang="en-US" i="1"/>
            </a:br>
            <a:r>
              <a:rPr lang="en-US" i="1"/>
              <a:t>framework</a:t>
            </a:r>
            <a:endParaRPr lang="en-US" i="1" dirty="0"/>
          </a:p>
        </p:txBody>
      </p:sp>
      <p:cxnSp>
        <p:nvCxnSpPr>
          <p:cNvPr id="55" name="Elbow Connector 54"/>
          <p:cNvCxnSpPr>
            <a:stCxn id="43" idx="3"/>
            <a:endCxn id="26" idx="0"/>
          </p:cNvCxnSpPr>
          <p:nvPr/>
        </p:nvCxnSpPr>
        <p:spPr>
          <a:xfrm flipH="1" flipV="1">
            <a:off x="4214166" y="1607986"/>
            <a:ext cx="6514552" cy="3851074"/>
          </a:xfrm>
          <a:prstGeom prst="bentConnector4">
            <a:avLst>
              <a:gd name="adj1" fmla="val -11258"/>
              <a:gd name="adj2" fmla="val 10593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158</a:t>
            </a:fld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3710B87-7B34-4928-B068-6F994C0D661D}"/>
              </a:ext>
            </a:extLst>
          </p:cNvPr>
          <p:cNvSpPr txBox="1"/>
          <p:nvPr/>
        </p:nvSpPr>
        <p:spPr>
          <a:xfrm>
            <a:off x="935516" y="3815299"/>
            <a:ext cx="176695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P4 program for </a:t>
            </a:r>
            <a:r>
              <a:rPr lang="en-US" dirty="0" err="1"/>
              <a:t>ebpf_model</a:t>
            </a:r>
            <a:endParaRPr lang="en-US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5EB735E-10E3-4E5E-9666-C4EE2B2C90AE}"/>
              </a:ext>
            </a:extLst>
          </p:cNvPr>
          <p:cNvCxnSpPr>
            <a:cxnSpLocks/>
            <a:stCxn id="57" idx="3"/>
            <a:endCxn id="5" idx="1"/>
          </p:cNvCxnSpPr>
          <p:nvPr/>
        </p:nvCxnSpPr>
        <p:spPr>
          <a:xfrm>
            <a:off x="2702471" y="4138465"/>
            <a:ext cx="74969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F9863D0B-FD89-4648-BC56-7D91FF86FF90}"/>
              </a:ext>
            </a:extLst>
          </p:cNvPr>
          <p:cNvSpPr/>
          <p:nvPr/>
        </p:nvSpPr>
        <p:spPr>
          <a:xfrm>
            <a:off x="7688021" y="4547327"/>
            <a:ext cx="1516698" cy="1129153"/>
          </a:xfrm>
          <a:prstGeom prst="rect">
            <a:avLst/>
          </a:prstGeom>
          <a:solidFill>
            <a:srgbClr val="FFFF00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 runtime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5645727-6329-4E97-9E24-E1E38C0C0864}"/>
              </a:ext>
            </a:extLst>
          </p:cNvPr>
          <p:cNvSpPr/>
          <p:nvPr/>
        </p:nvSpPr>
        <p:spPr>
          <a:xfrm>
            <a:off x="7249887" y="2506436"/>
            <a:ext cx="2361382" cy="3259009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B13E2F-5861-4EC2-9AD4-E0B05D9D62E7}"/>
              </a:ext>
            </a:extLst>
          </p:cNvPr>
          <p:cNvSpPr txBox="1"/>
          <p:nvPr/>
        </p:nvSpPr>
        <p:spPr>
          <a:xfrm>
            <a:off x="8880115" y="2191845"/>
            <a:ext cx="746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linked</a:t>
            </a:r>
          </a:p>
        </p:txBody>
      </p:sp>
    </p:spTree>
    <p:extLst>
      <p:ext uri="{BB962C8B-B14F-4D97-AF65-F5344CB8AC3E}">
        <p14:creationId xmlns:p14="http://schemas.microsoft.com/office/powerpoint/2010/main" val="304537281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764" y="180561"/>
            <a:ext cx="10515600" cy="856846"/>
          </a:xfrm>
        </p:spPr>
        <p:txBody>
          <a:bodyPr>
            <a:normAutofit/>
          </a:bodyPr>
          <a:lstStyle/>
          <a:p>
            <a:r>
              <a:rPr lang="en-US" dirty="0"/>
              <a:t>Testing the </a:t>
            </a:r>
            <a:r>
              <a:rPr lang="en-US" dirty="0" err="1"/>
              <a:t>eBPF</a:t>
            </a:r>
            <a:r>
              <a:rPr lang="en-US" dirty="0"/>
              <a:t> back-end in kernel space</a:t>
            </a:r>
          </a:p>
        </p:txBody>
      </p:sp>
      <p:sp>
        <p:nvSpPr>
          <p:cNvPr id="5" name="Rectangle 4"/>
          <p:cNvSpPr/>
          <p:nvPr/>
        </p:nvSpPr>
        <p:spPr>
          <a:xfrm>
            <a:off x="3452166" y="3599749"/>
            <a:ext cx="1524000" cy="10774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p4c-ebpf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62274" y="5250014"/>
            <a:ext cx="1303784" cy="6415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 Program</a:t>
            </a:r>
          </a:p>
        </p:txBody>
      </p:sp>
      <p:cxnSp>
        <p:nvCxnSpPr>
          <p:cNvPr id="12" name="Straight Arrow Connector 11"/>
          <p:cNvCxnSpPr>
            <a:cxnSpLocks/>
            <a:stCxn id="5" idx="3"/>
            <a:endCxn id="10" idx="1"/>
          </p:cNvCxnSpPr>
          <p:nvPr/>
        </p:nvCxnSpPr>
        <p:spPr>
          <a:xfrm flipH="1">
            <a:off x="3562274" y="4138465"/>
            <a:ext cx="1413892" cy="1432337"/>
          </a:xfrm>
          <a:prstGeom prst="bentConnector5">
            <a:avLst>
              <a:gd name="adj1" fmla="val -16168"/>
              <a:gd name="adj2" fmla="val 57607"/>
              <a:gd name="adj3" fmla="val 11616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337700" y="2620594"/>
            <a:ext cx="2214514" cy="7914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Table management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7189251" y="3859559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9204718" y="3873710"/>
            <a:ext cx="493706" cy="365760"/>
          </a:xfrm>
          <a:prstGeom prst="rightArrow">
            <a:avLst>
              <a:gd name="adj1" fmla="val 50000"/>
              <a:gd name="adj2" fmla="val 54546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285855" y="1962036"/>
            <a:ext cx="67129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/>
              <a:t>p.stf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452166" y="1607986"/>
            <a:ext cx="1524000" cy="1077432"/>
          </a:xfrm>
          <a:prstGeom prst="rect">
            <a:avLst/>
          </a:prstGeom>
          <a:solidFill>
            <a:srgbClr val="FF8AD8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run-ebpf-test.py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>
            <a:off x="2957147" y="2146702"/>
            <a:ext cx="4950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cxnSpLocks/>
            <a:stCxn id="26" idx="3"/>
            <a:endCxn id="13" idx="0"/>
          </p:cNvCxnSpPr>
          <p:nvPr/>
        </p:nvCxnSpPr>
        <p:spPr>
          <a:xfrm>
            <a:off x="4976166" y="2146702"/>
            <a:ext cx="3468791" cy="473892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011804" y="3845408"/>
            <a:ext cx="117238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in.pcap</a:t>
            </a:r>
            <a:endParaRPr lang="en-US" dirty="0"/>
          </a:p>
        </p:txBody>
      </p:sp>
      <p:cxnSp>
        <p:nvCxnSpPr>
          <p:cNvPr id="35" name="Elbow Connector 34"/>
          <p:cNvCxnSpPr>
            <a:cxnSpLocks/>
            <a:stCxn id="26" idx="3"/>
            <a:endCxn id="34" idx="1"/>
          </p:cNvCxnSpPr>
          <p:nvPr/>
        </p:nvCxnSpPr>
        <p:spPr>
          <a:xfrm>
            <a:off x="4976166" y="2146702"/>
            <a:ext cx="1035638" cy="1883372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9698424" y="4575241"/>
            <a:ext cx="104291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/>
              <a:t>expected</a:t>
            </a:r>
            <a:br>
              <a:rPr lang="en-US"/>
            </a:br>
            <a:r>
              <a:rPr lang="en-US"/>
              <a:t>packets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9698424" y="3870138"/>
            <a:ext cx="103029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out.pcap</a:t>
            </a:r>
            <a:endParaRPr lang="en-US" dirty="0"/>
          </a:p>
        </p:txBody>
      </p:sp>
      <p:cxnSp>
        <p:nvCxnSpPr>
          <p:cNvPr id="44" name="Elbow Connector 43"/>
          <p:cNvCxnSpPr>
            <a:stCxn id="26" idx="3"/>
            <a:endCxn id="41" idx="1"/>
          </p:cNvCxnSpPr>
          <p:nvPr/>
        </p:nvCxnSpPr>
        <p:spPr>
          <a:xfrm>
            <a:off x="4976166" y="2146702"/>
            <a:ext cx="4722258" cy="2751705"/>
          </a:xfrm>
          <a:prstGeom prst="bentConnector3">
            <a:avLst>
              <a:gd name="adj1" fmla="val 17324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ight Brace 49"/>
          <p:cNvSpPr/>
          <p:nvPr/>
        </p:nvSpPr>
        <p:spPr>
          <a:xfrm>
            <a:off x="10864735" y="3870138"/>
            <a:ext cx="215599" cy="1351434"/>
          </a:xfrm>
          <a:prstGeom prst="rightBrace">
            <a:avLst>
              <a:gd name="adj1" fmla="val 4341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11080334" y="4361189"/>
            <a:ext cx="101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compare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818994" y="1312967"/>
            <a:ext cx="1209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simple test</a:t>
            </a:r>
            <a:br>
              <a:rPr lang="en-US" i="1"/>
            </a:br>
            <a:r>
              <a:rPr lang="en-US" i="1"/>
              <a:t>framework</a:t>
            </a:r>
            <a:endParaRPr lang="en-US" i="1" dirty="0"/>
          </a:p>
        </p:txBody>
      </p:sp>
      <p:cxnSp>
        <p:nvCxnSpPr>
          <p:cNvPr id="55" name="Elbow Connector 54"/>
          <p:cNvCxnSpPr>
            <a:stCxn id="43" idx="3"/>
            <a:endCxn id="26" idx="0"/>
          </p:cNvCxnSpPr>
          <p:nvPr/>
        </p:nvCxnSpPr>
        <p:spPr>
          <a:xfrm flipH="1" flipV="1">
            <a:off x="4214166" y="1607986"/>
            <a:ext cx="6514552" cy="2446818"/>
          </a:xfrm>
          <a:prstGeom prst="bentConnector4">
            <a:avLst>
              <a:gd name="adj1" fmla="val -3509"/>
              <a:gd name="adj2" fmla="val 10934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159</a:t>
            </a:fld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3710B87-7B34-4928-B068-6F994C0D661D}"/>
              </a:ext>
            </a:extLst>
          </p:cNvPr>
          <p:cNvSpPr txBox="1"/>
          <p:nvPr/>
        </p:nvSpPr>
        <p:spPr>
          <a:xfrm>
            <a:off x="935516" y="3815299"/>
            <a:ext cx="176695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P4 program for </a:t>
            </a:r>
            <a:r>
              <a:rPr lang="en-US" dirty="0" err="1"/>
              <a:t>ebpf_model</a:t>
            </a:r>
            <a:endParaRPr lang="en-US" dirty="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5EB735E-10E3-4E5E-9666-C4EE2B2C90AE}"/>
              </a:ext>
            </a:extLst>
          </p:cNvPr>
          <p:cNvCxnSpPr>
            <a:cxnSpLocks/>
            <a:stCxn id="57" idx="3"/>
            <a:endCxn id="5" idx="1"/>
          </p:cNvCxnSpPr>
          <p:nvPr/>
        </p:nvCxnSpPr>
        <p:spPr>
          <a:xfrm>
            <a:off x="2702471" y="4138465"/>
            <a:ext cx="74969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F9863D0B-FD89-4648-BC56-7D91FF86FF90}"/>
              </a:ext>
            </a:extLst>
          </p:cNvPr>
          <p:cNvSpPr/>
          <p:nvPr/>
        </p:nvSpPr>
        <p:spPr>
          <a:xfrm>
            <a:off x="7688021" y="3815299"/>
            <a:ext cx="1516698" cy="456925"/>
          </a:xfrm>
          <a:prstGeom prst="rect">
            <a:avLst/>
          </a:prstGeom>
          <a:solidFill>
            <a:srgbClr val="FFFF00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 runtime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B13E2F-5861-4EC2-9AD4-E0B05D9D62E7}"/>
              </a:ext>
            </a:extLst>
          </p:cNvPr>
          <p:cNvSpPr txBox="1"/>
          <p:nvPr/>
        </p:nvSpPr>
        <p:spPr>
          <a:xfrm>
            <a:off x="8880115" y="2191845"/>
            <a:ext cx="746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linked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9CE3DD6-B0CA-43A4-97BA-8D18B67595EC}"/>
              </a:ext>
            </a:extLst>
          </p:cNvPr>
          <p:cNvSpPr/>
          <p:nvPr/>
        </p:nvSpPr>
        <p:spPr>
          <a:xfrm>
            <a:off x="5534117" y="5269257"/>
            <a:ext cx="680132" cy="61416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llvm</a:t>
            </a:r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29E719C-C4A4-47F7-8424-0929D56AB4E1}"/>
              </a:ext>
            </a:extLst>
          </p:cNvPr>
          <p:cNvSpPr/>
          <p:nvPr/>
        </p:nvSpPr>
        <p:spPr>
          <a:xfrm>
            <a:off x="7793065" y="5747835"/>
            <a:ext cx="1303784" cy="6415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eBPF</a:t>
            </a:r>
            <a:r>
              <a:rPr lang="en-US" dirty="0"/>
              <a:t> Program</a:t>
            </a:r>
          </a:p>
        </p:txBody>
      </p:sp>
      <p:cxnSp>
        <p:nvCxnSpPr>
          <p:cNvPr id="39" name="Straight Arrow Connector 11">
            <a:extLst>
              <a:ext uri="{FF2B5EF4-FFF2-40B4-BE49-F238E27FC236}">
                <a16:creationId xmlns:a16="http://schemas.microsoft.com/office/drawing/2014/main" id="{AD606DBC-8B32-4516-A2FC-E63E6756F52D}"/>
              </a:ext>
            </a:extLst>
          </p:cNvPr>
          <p:cNvCxnSpPr>
            <a:cxnSpLocks/>
            <a:stCxn id="10" idx="3"/>
            <a:endCxn id="37" idx="1"/>
          </p:cNvCxnSpPr>
          <p:nvPr/>
        </p:nvCxnSpPr>
        <p:spPr>
          <a:xfrm>
            <a:off x="4866058" y="5570802"/>
            <a:ext cx="668059" cy="5539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11">
            <a:extLst>
              <a:ext uri="{FF2B5EF4-FFF2-40B4-BE49-F238E27FC236}">
                <a16:creationId xmlns:a16="http://schemas.microsoft.com/office/drawing/2014/main" id="{1BDE6510-8D07-489B-A688-8B079035AC2C}"/>
              </a:ext>
            </a:extLst>
          </p:cNvPr>
          <p:cNvCxnSpPr>
            <a:cxnSpLocks/>
            <a:stCxn id="37" idx="3"/>
            <a:endCxn id="38" idx="1"/>
          </p:cNvCxnSpPr>
          <p:nvPr/>
        </p:nvCxnSpPr>
        <p:spPr>
          <a:xfrm>
            <a:off x="6214249" y="5576341"/>
            <a:ext cx="1578816" cy="492282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CD41605-7A93-4934-BF79-12FF19915F73}"/>
              </a:ext>
            </a:extLst>
          </p:cNvPr>
          <p:cNvSpPr/>
          <p:nvPr/>
        </p:nvSpPr>
        <p:spPr>
          <a:xfrm>
            <a:off x="7249887" y="5293768"/>
            <a:ext cx="2361382" cy="1498917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D0ED8C-2364-4FE5-A937-4A19409FB6A8}"/>
              </a:ext>
            </a:extLst>
          </p:cNvPr>
          <p:cNvSpPr txBox="1"/>
          <p:nvPr/>
        </p:nvSpPr>
        <p:spPr>
          <a:xfrm>
            <a:off x="8877037" y="6370777"/>
            <a:ext cx="75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kernel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C66070D-EAEE-4A89-A3FD-F1E945866F64}"/>
              </a:ext>
            </a:extLst>
          </p:cNvPr>
          <p:cNvSpPr/>
          <p:nvPr/>
        </p:nvSpPr>
        <p:spPr>
          <a:xfrm>
            <a:off x="7496869" y="5207691"/>
            <a:ext cx="626596" cy="208079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veth</a:t>
            </a:r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9022636-A066-4DFB-A09E-2E1BBD0B4830}"/>
              </a:ext>
            </a:extLst>
          </p:cNvPr>
          <p:cNvSpPr/>
          <p:nvPr/>
        </p:nvSpPr>
        <p:spPr>
          <a:xfrm>
            <a:off x="8779489" y="5218100"/>
            <a:ext cx="626596" cy="208079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veth</a:t>
            </a:r>
            <a:endParaRPr lang="en-US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70715B5-D374-4E95-BE46-A7DBECB4FEBD}"/>
              </a:ext>
            </a:extLst>
          </p:cNvPr>
          <p:cNvSpPr/>
          <p:nvPr/>
        </p:nvSpPr>
        <p:spPr>
          <a:xfrm rot="5400000">
            <a:off x="7431592" y="4599151"/>
            <a:ext cx="926545" cy="290534"/>
          </a:xfrm>
          <a:prstGeom prst="rightArrow">
            <a:avLst>
              <a:gd name="adj1" fmla="val 56074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packet</a:t>
            </a:r>
          </a:p>
        </p:txBody>
      </p: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07B5F191-C5C8-4BF8-AB45-8B9D9FC83E10}"/>
              </a:ext>
            </a:extLst>
          </p:cNvPr>
          <p:cNvSpPr/>
          <p:nvPr/>
        </p:nvSpPr>
        <p:spPr>
          <a:xfrm rot="16200000">
            <a:off x="8488309" y="4599152"/>
            <a:ext cx="926545" cy="290534"/>
          </a:xfrm>
          <a:prstGeom prst="rightArrow">
            <a:avLst>
              <a:gd name="adj1" fmla="val 56074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packet</a:t>
            </a:r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AE6C429A-C628-44E7-92C1-B3698B951DE1}"/>
              </a:ext>
            </a:extLst>
          </p:cNvPr>
          <p:cNvSpPr/>
          <p:nvPr/>
        </p:nvSpPr>
        <p:spPr>
          <a:xfrm rot="5400000">
            <a:off x="7810461" y="5430443"/>
            <a:ext cx="298231" cy="290534"/>
          </a:xfrm>
          <a:prstGeom prst="rightArrow">
            <a:avLst>
              <a:gd name="adj1" fmla="val 56074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B61BD52D-88CE-4747-AE52-CB7C2B1B732D}"/>
              </a:ext>
            </a:extLst>
          </p:cNvPr>
          <p:cNvSpPr/>
          <p:nvPr/>
        </p:nvSpPr>
        <p:spPr>
          <a:xfrm rot="16200000">
            <a:off x="8735132" y="5436535"/>
            <a:ext cx="298232" cy="290534"/>
          </a:xfrm>
          <a:prstGeom prst="rightArrow">
            <a:avLst>
              <a:gd name="adj1" fmla="val 56074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row: Right 65">
            <a:extLst>
              <a:ext uri="{FF2B5EF4-FFF2-40B4-BE49-F238E27FC236}">
                <a16:creationId xmlns:a16="http://schemas.microsoft.com/office/drawing/2014/main" id="{D458C91A-4333-4416-AAEA-18DD4B59A167}"/>
              </a:ext>
            </a:extLst>
          </p:cNvPr>
          <p:cNvSpPr/>
          <p:nvPr/>
        </p:nvSpPr>
        <p:spPr>
          <a:xfrm rot="5400000">
            <a:off x="8252566" y="3474107"/>
            <a:ext cx="391856" cy="290534"/>
          </a:xfrm>
          <a:prstGeom prst="rightArrow">
            <a:avLst>
              <a:gd name="adj1" fmla="val 56074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2E0E63F8-70F9-413C-B96F-D1EFD85C4A47}"/>
              </a:ext>
            </a:extLst>
          </p:cNvPr>
          <p:cNvSpPr/>
          <p:nvPr/>
        </p:nvSpPr>
        <p:spPr>
          <a:xfrm rot="5400000">
            <a:off x="7718464" y="4859158"/>
            <a:ext cx="1452985" cy="290534"/>
          </a:xfrm>
          <a:prstGeom prst="rightArrow">
            <a:avLst>
              <a:gd name="adj1" fmla="val 56074"/>
              <a:gd name="adj2" fmla="val 5000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tables</a:t>
            </a:r>
          </a:p>
        </p:txBody>
      </p:sp>
    </p:spTree>
    <p:extLst>
      <p:ext uri="{BB962C8B-B14F-4D97-AF65-F5344CB8AC3E}">
        <p14:creationId xmlns:p14="http://schemas.microsoft.com/office/powerpoint/2010/main" val="4027067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Back-end passes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Target-specific</a:t>
            </a:r>
          </a:p>
          <a:p>
            <a:r>
              <a:rPr lang="en-US" dirty="0"/>
              <a:t>Can backtrack, even back into mid-end</a:t>
            </a:r>
            <a:br>
              <a:rPr lang="en-US" dirty="0"/>
            </a:br>
            <a:r>
              <a:rPr lang="en-US" dirty="0"/>
              <a:t>(allows early passes to remake bad decisions)</a:t>
            </a:r>
          </a:p>
          <a:p>
            <a:r>
              <a:rPr lang="en-US" dirty="0"/>
              <a:t>Lower code further to remove idioms not supported by target</a:t>
            </a:r>
          </a:p>
          <a:p>
            <a:r>
              <a:rPr lang="en-US" dirty="0"/>
              <a:t>Resource allocation</a:t>
            </a:r>
          </a:p>
          <a:p>
            <a:pPr lvl="1"/>
            <a:r>
              <a:rPr lang="en-US" dirty="0"/>
              <a:t>Table allocation and placement</a:t>
            </a:r>
          </a:p>
          <a:p>
            <a:pPr lvl="1"/>
            <a:r>
              <a:rPr lang="en-US" dirty="0"/>
              <a:t>Register allocation</a:t>
            </a:r>
          </a:p>
          <a:p>
            <a:pPr lvl="1"/>
            <a:r>
              <a:rPr lang="en-US" dirty="0"/>
              <a:t>Parser timing and control</a:t>
            </a:r>
          </a:p>
          <a:p>
            <a:pPr lvl="1"/>
            <a:r>
              <a:rPr lang="en-US" dirty="0"/>
              <a:t>Allocate “extern” resources</a:t>
            </a:r>
          </a:p>
          <a:p>
            <a:r>
              <a:rPr lang="en-US" dirty="0"/>
              <a:t>Target specific optimizations</a:t>
            </a:r>
          </a:p>
          <a:p>
            <a:r>
              <a:rPr lang="en-US" dirty="0"/>
              <a:t>Code generation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9105" y="728419"/>
            <a:ext cx="1193370" cy="138709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855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2004"/>
          </a:xfrm>
        </p:spPr>
        <p:txBody>
          <a:bodyPr>
            <a:normAutofit/>
          </a:bodyPr>
          <a:lstStyle/>
          <a:p>
            <a:r>
              <a:rPr lang="en-US" dirty="0"/>
              <a:t>Common infrastructure for all compiler passes</a:t>
            </a:r>
          </a:p>
          <a:p>
            <a:pPr lvl="1"/>
            <a:r>
              <a:rPr lang="en-US" dirty="0"/>
              <a:t>Same IR and visitor base classes</a:t>
            </a:r>
          </a:p>
          <a:p>
            <a:pPr lvl="1"/>
            <a:r>
              <a:rPr lang="en-US" dirty="0"/>
              <a:t>Common utilities (error reporting, collections, strings, etc.)</a:t>
            </a:r>
          </a:p>
          <a:p>
            <a:r>
              <a:rPr lang="en-US" dirty="0"/>
              <a:t>C++11, using garbage-collection (-</a:t>
            </a:r>
            <a:r>
              <a:rPr lang="en-US" dirty="0" err="1"/>
              <a:t>lgc</a:t>
            </a:r>
            <a:r>
              <a:rPr lang="en-US" dirty="0"/>
              <a:t>)</a:t>
            </a:r>
          </a:p>
          <a:p>
            <a:r>
              <a:rPr lang="en-US" dirty="0"/>
              <a:t>Clean separation between front-end, mid-end and back-end</a:t>
            </a:r>
          </a:p>
          <a:p>
            <a:pPr lvl="1"/>
            <a:r>
              <a:rPr lang="en-US" dirty="0"/>
              <a:t>New </a:t>
            </a:r>
            <a:r>
              <a:rPr lang="en-US" dirty="0" err="1"/>
              <a:t>mid+back-ends</a:t>
            </a:r>
            <a:r>
              <a:rPr lang="en-US" dirty="0"/>
              <a:t> can be added easily</a:t>
            </a:r>
          </a:p>
          <a:p>
            <a:r>
              <a:rPr lang="en-US" dirty="0"/>
              <a:t>IR can be extended (front-end and back-end may have different IRs)</a:t>
            </a:r>
          </a:p>
          <a:p>
            <a:r>
              <a:rPr lang="en-US" dirty="0"/>
              <a:t>IR can be serialized to/from JSON</a:t>
            </a:r>
          </a:p>
          <a:p>
            <a:r>
              <a:rPr lang="en-US" dirty="0"/>
              <a:t>Passes can be added easily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5656" y="68118"/>
            <a:ext cx="2644085" cy="264408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291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CB2B276D-BE6F-4733-A58F-574581C420A0}"/>
              </a:ext>
            </a:extLst>
          </p:cNvPr>
          <p:cNvSpPr/>
          <p:nvPr/>
        </p:nvSpPr>
        <p:spPr>
          <a:xfrm>
            <a:off x="882033" y="2226365"/>
            <a:ext cx="2937394" cy="280457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Syntactic sugar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EBE8D2-9AEE-457E-BB7E-DF00D4D6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 Language Layered Design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7F083EA-EEB1-43EB-A98A-7199BC18D0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742844" y="71916"/>
            <a:ext cx="2294918" cy="250430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FBF044-4355-4F89-8902-A6A70CB3C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18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421547B-49DB-4564-9496-690314E13DE3}"/>
              </a:ext>
            </a:extLst>
          </p:cNvPr>
          <p:cNvSpPr/>
          <p:nvPr/>
        </p:nvSpPr>
        <p:spPr>
          <a:xfrm>
            <a:off x="1608402" y="2919890"/>
            <a:ext cx="1484656" cy="141752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  <a:p>
            <a:pPr algn="ctr"/>
            <a:r>
              <a:rPr lang="en-US" dirty="0"/>
              <a:t>language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0E2B816-20D2-4905-B8D7-F3A241331514}"/>
              </a:ext>
            </a:extLst>
          </p:cNvPr>
          <p:cNvSpPr/>
          <p:nvPr/>
        </p:nvSpPr>
        <p:spPr>
          <a:xfrm>
            <a:off x="4055166" y="3191331"/>
            <a:ext cx="1510748" cy="874643"/>
          </a:xfrm>
          <a:prstGeom prst="rightArrow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Front-end/</a:t>
            </a:r>
            <a:br>
              <a:rPr lang="en-US" dirty="0"/>
            </a:br>
            <a:r>
              <a:rPr lang="en-US" dirty="0"/>
              <a:t>mid-end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C0B39DA-226E-4DB0-A871-582A2A893365}"/>
              </a:ext>
            </a:extLst>
          </p:cNvPr>
          <p:cNvSpPr/>
          <p:nvPr/>
        </p:nvSpPr>
        <p:spPr>
          <a:xfrm>
            <a:off x="5801653" y="2919890"/>
            <a:ext cx="1484656" cy="141752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Core</a:t>
            </a:r>
          </a:p>
          <a:p>
            <a:pPr algn="ctr"/>
            <a:r>
              <a:rPr lang="en-US" dirty="0"/>
              <a:t>language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DFF8A02-4273-4128-B05D-E1A69B47045F}"/>
              </a:ext>
            </a:extLst>
          </p:cNvPr>
          <p:cNvSpPr/>
          <p:nvPr/>
        </p:nvSpPr>
        <p:spPr>
          <a:xfrm>
            <a:off x="7522048" y="3191331"/>
            <a:ext cx="1510748" cy="874643"/>
          </a:xfrm>
          <a:prstGeom prst="rightArrow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Back-end</a:t>
            </a: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2BA2D17D-8662-4220-AD07-197463DAE887}"/>
              </a:ext>
            </a:extLst>
          </p:cNvPr>
          <p:cNvSpPr/>
          <p:nvPr/>
        </p:nvSpPr>
        <p:spPr>
          <a:xfrm>
            <a:off x="9305523" y="3017818"/>
            <a:ext cx="2072794" cy="1285253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Target</a:t>
            </a:r>
            <a:br>
              <a:rPr lang="en-US" dirty="0"/>
            </a:br>
            <a:r>
              <a:rPr lang="en-US" dirty="0"/>
              <a:t>language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EA8BD4-1A51-40EE-807E-5F87838AD87A}"/>
              </a:ext>
            </a:extLst>
          </p:cNvPr>
          <p:cNvSpPr txBox="1"/>
          <p:nvPr/>
        </p:nvSpPr>
        <p:spPr>
          <a:xfrm>
            <a:off x="270344" y="5139947"/>
            <a:ext cx="115666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Many language constructs are eliminated entirely in the front-end/mid-end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Syntactic sugar constructs are thus </a:t>
            </a:r>
            <a:r>
              <a:rPr lang="en-US" sz="2800"/>
              <a:t>automatically supported by all back-ends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774743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136" y="785247"/>
            <a:ext cx="1901864" cy="4437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"/>
            <a:ext cx="10515600" cy="1292087"/>
          </a:xfrm>
        </p:spPr>
        <p:txBody>
          <a:bodyPr/>
          <a:lstStyle/>
          <a:p>
            <a:r>
              <a:rPr lang="en-US" dirty="0"/>
              <a:t>Additional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461" y="1825625"/>
            <a:ext cx="10997339" cy="4351338"/>
          </a:xfrm>
        </p:spPr>
        <p:txBody>
          <a:bodyPr/>
          <a:lstStyle/>
          <a:p>
            <a:r>
              <a:rPr lang="en-US" dirty="0"/>
              <a:t>All documentation is in the source tree</a:t>
            </a:r>
          </a:p>
          <a:p>
            <a:r>
              <a:rPr lang="en-US" dirty="0"/>
              <a:t>Source files are commented with </a:t>
            </a:r>
            <a:r>
              <a:rPr lang="en-US" dirty="0" err="1"/>
              <a:t>doxygen</a:t>
            </a:r>
            <a:endParaRPr lang="en-US" dirty="0"/>
          </a:p>
          <a:p>
            <a:r>
              <a:rPr lang="en-US" dirty="0"/>
              <a:t>Root of the documentation is in the docs/ folder of the source tree</a:t>
            </a:r>
          </a:p>
          <a:p>
            <a:r>
              <a:rPr lang="en-US" dirty="0"/>
              <a:t>Provides links to other documentation files</a:t>
            </a:r>
          </a:p>
          <a:p>
            <a:r>
              <a:rPr lang="en-US" dirty="0"/>
              <a:t>Each back-end can have additional documentation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64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this?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compiler for P4</a:t>
            </a:r>
            <a:r>
              <a:rPr lang="en-US" baseline="-25000" dirty="0"/>
              <a:t>16</a:t>
            </a:r>
          </a:p>
          <a:p>
            <a:r>
              <a:rPr lang="en-US" dirty="0"/>
              <a:t>P4 = a language for programmable networks; see </a:t>
            </a:r>
            <a:r>
              <a:rPr lang="en-US" dirty="0">
                <a:hlinkClick r:id="rId2"/>
              </a:rPr>
              <a:t>http://p4.org</a:t>
            </a:r>
            <a:endParaRPr lang="en-US" dirty="0"/>
          </a:p>
          <a:p>
            <a:r>
              <a:rPr lang="en-US" dirty="0"/>
              <a:t>Compiles both P4</a:t>
            </a:r>
            <a:r>
              <a:rPr lang="en-US" baseline="-25000" dirty="0"/>
              <a:t>14</a:t>
            </a:r>
            <a:r>
              <a:rPr lang="en-US" dirty="0"/>
              <a:t> (i.e., P4 v1.0 and P4 v1.1) and P4</a:t>
            </a:r>
            <a:r>
              <a:rPr lang="en-US" baseline="-25000" dirty="0"/>
              <a:t>16</a:t>
            </a:r>
            <a:r>
              <a:rPr lang="en-US" dirty="0"/>
              <a:t> programs</a:t>
            </a:r>
          </a:p>
          <a:p>
            <a:r>
              <a:rPr lang="en-US" dirty="0"/>
              <a:t>P4</a:t>
            </a:r>
            <a:r>
              <a:rPr lang="en-US" baseline="-25000" dirty="0"/>
              <a:t>16</a:t>
            </a:r>
            <a:r>
              <a:rPr lang="en-US" dirty="0"/>
              <a:t> specification: </a:t>
            </a:r>
            <a:r>
              <a:rPr lang="en-US" dirty="0">
                <a:hlinkClick r:id="rId3"/>
              </a:rPr>
              <a:t>https://github.com/p4lang/p4-spec/tree/master/p4-16/spec</a:t>
            </a:r>
            <a:endParaRPr lang="en-US" dirty="0"/>
          </a:p>
          <a:p>
            <a:r>
              <a:rPr lang="en-US" dirty="0"/>
              <a:t>Apache 2 license, open-source, reference implementation</a:t>
            </a:r>
          </a:p>
          <a:p>
            <a:r>
              <a:rPr lang="en-US" dirty="0">
                <a:hlinkClick r:id="rId4" action="ppaction://hlinkfile"/>
              </a:rPr>
              <a:t>http//github.com/p4lang/p4c</a:t>
            </a:r>
            <a:endParaRPr lang="en-US" dirty="0"/>
          </a:p>
        </p:txBody>
      </p:sp>
      <p:pic>
        <p:nvPicPr>
          <p:cNvPr id="4" name="Picture 3" descr="File:&lt;strong&gt;New&lt;/strong&gt; icon shiny badge.svg - Wikimedia Commons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744" y="266843"/>
            <a:ext cx="2630905" cy="263090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53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Code Organization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659" y="539104"/>
            <a:ext cx="4445000" cy="29591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8401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584" y="106097"/>
            <a:ext cx="10515600" cy="866990"/>
          </a:xfrm>
        </p:spPr>
        <p:txBody>
          <a:bodyPr/>
          <a:lstStyle/>
          <a:p>
            <a:r>
              <a:rPr lang="en-US" dirty="0"/>
              <a:t>Repository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76" y="1247614"/>
            <a:ext cx="8231769" cy="492934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https://</a:t>
            </a:r>
            <a:r>
              <a:rPr lang="en-US" dirty="0" err="1"/>
              <a:t>github.com</a:t>
            </a:r>
            <a:r>
              <a:rPr lang="en-US" dirty="0"/>
              <a:t>/p4lang/p4c.git</a:t>
            </a:r>
          </a:p>
          <a:p>
            <a:r>
              <a:rPr lang="en-US" dirty="0"/>
              <a:t>Required software is described in README.md</a:t>
            </a:r>
          </a:p>
          <a:p>
            <a:pPr lvl="1"/>
            <a:r>
              <a:rPr lang="en-US" dirty="0"/>
              <a:t>Need a U*X system (Linux or </a:t>
            </a:r>
            <a:r>
              <a:rPr lang="en-US" dirty="0" err="1"/>
              <a:t>MacOS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To build: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cd p4c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./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bootstrap.sh</a:t>
            </a: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cd build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make –j4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make check –j4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7945" y="1686760"/>
            <a:ext cx="2998585" cy="38315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390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9290"/>
            <a:ext cx="10515600" cy="1325563"/>
          </a:xfrm>
        </p:spPr>
        <p:txBody>
          <a:bodyPr/>
          <a:lstStyle/>
          <a:p>
            <a:r>
              <a:rPr lang="en-US" dirty="0"/>
              <a:t>Build process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271281" y="4105583"/>
            <a:ext cx="117157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IR.def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14" y="5669517"/>
            <a:ext cx="1761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IR definition files</a:t>
            </a:r>
          </a:p>
        </p:txBody>
      </p:sp>
      <p:sp>
        <p:nvSpPr>
          <p:cNvPr id="8" name="Rectangle 7"/>
          <p:cNvSpPr/>
          <p:nvPr/>
        </p:nvSpPr>
        <p:spPr>
          <a:xfrm>
            <a:off x="2219146" y="4655105"/>
            <a:ext cx="1428750" cy="67627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ir</a:t>
            </a:r>
            <a:r>
              <a:rPr lang="en-US" dirty="0"/>
              <a:t>-generator</a:t>
            </a:r>
          </a:p>
        </p:txBody>
      </p:sp>
      <p:cxnSp>
        <p:nvCxnSpPr>
          <p:cNvPr id="10" name="Straight Arrow Connector 9"/>
          <p:cNvCxnSpPr>
            <a:stCxn id="5" idx="3"/>
            <a:endCxn id="8" idx="1"/>
          </p:cNvCxnSpPr>
          <p:nvPr/>
        </p:nvCxnSpPr>
        <p:spPr>
          <a:xfrm>
            <a:off x="1442856" y="4443721"/>
            <a:ext cx="776290" cy="54952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4257496" y="4655105"/>
            <a:ext cx="117157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ir.</a:t>
            </a:r>
            <a:r>
              <a:rPr lang="en-US" dirty="0"/>
              <a:t>*</a:t>
            </a:r>
          </a:p>
          <a:p>
            <a:pPr algn="ctr"/>
            <a:r>
              <a:rPr lang="en-US" dirty="0"/>
              <a:t>visitor.*</a:t>
            </a:r>
          </a:p>
        </p:txBody>
      </p:sp>
      <p:cxnSp>
        <p:nvCxnSpPr>
          <p:cNvPr id="18" name="Straight Arrow Connector 17"/>
          <p:cNvCxnSpPr>
            <a:stCxn id="8" idx="3"/>
            <a:endCxn id="17" idx="1"/>
          </p:cNvCxnSpPr>
          <p:nvPr/>
        </p:nvCxnSpPr>
        <p:spPr>
          <a:xfrm>
            <a:off x="3647896" y="4993243"/>
            <a:ext cx="6096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57495" y="5346352"/>
            <a:ext cx="14570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IR and visitor </a:t>
            </a:r>
            <a:br>
              <a:rPr lang="en-US" dirty="0"/>
            </a:br>
            <a:r>
              <a:rPr lang="en-US" dirty="0"/>
              <a:t>C++ code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71282" y="4913853"/>
            <a:ext cx="117157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backend.</a:t>
            </a:r>
            <a:br>
              <a:rPr lang="en-US" dirty="0"/>
            </a:br>
            <a:r>
              <a:rPr lang="en-US" dirty="0" err="1"/>
              <a:t>def</a:t>
            </a:r>
            <a:endParaRPr lang="en-US" dirty="0"/>
          </a:p>
        </p:txBody>
      </p:sp>
      <p:cxnSp>
        <p:nvCxnSpPr>
          <p:cNvPr id="26" name="Straight Arrow Connector 25"/>
          <p:cNvCxnSpPr>
            <a:stCxn id="25" idx="3"/>
            <a:endCxn id="8" idx="1"/>
          </p:cNvCxnSpPr>
          <p:nvPr/>
        </p:nvCxnSpPr>
        <p:spPr>
          <a:xfrm flipV="1">
            <a:off x="1442857" y="4993243"/>
            <a:ext cx="776289" cy="2587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8526194" y="3452841"/>
            <a:ext cx="1428750" cy="67627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c++</a:t>
            </a:r>
            <a:r>
              <a:rPr lang="en-US" dirty="0"/>
              <a:t> compiler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257495" y="3659744"/>
            <a:ext cx="117157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frontend</a:t>
            </a:r>
          </a:p>
          <a:p>
            <a:pPr algn="ctr"/>
            <a:r>
              <a:rPr lang="en-US" dirty="0"/>
              <a:t>code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876286" y="1958713"/>
            <a:ext cx="117157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backend</a:t>
            </a:r>
          </a:p>
          <a:p>
            <a:pPr algn="ctr"/>
            <a:r>
              <a:rPr lang="en-US" dirty="0"/>
              <a:t>code</a:t>
            </a:r>
          </a:p>
        </p:txBody>
      </p:sp>
      <p:cxnSp>
        <p:nvCxnSpPr>
          <p:cNvPr id="37" name="Straight Arrow Connector 36"/>
          <p:cNvCxnSpPr>
            <a:stCxn id="35" idx="3"/>
            <a:endCxn id="47" idx="1"/>
          </p:cNvCxnSpPr>
          <p:nvPr/>
        </p:nvCxnSpPr>
        <p:spPr>
          <a:xfrm>
            <a:off x="5429070" y="3997882"/>
            <a:ext cx="655909" cy="5778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17" idx="3"/>
            <a:endCxn id="47" idx="1"/>
          </p:cNvCxnSpPr>
          <p:nvPr/>
        </p:nvCxnSpPr>
        <p:spPr>
          <a:xfrm flipV="1">
            <a:off x="5429071" y="4575716"/>
            <a:ext cx="655908" cy="4175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6" idx="2"/>
            <a:endCxn id="33" idx="0"/>
          </p:cNvCxnSpPr>
          <p:nvPr/>
        </p:nvCxnSpPr>
        <p:spPr>
          <a:xfrm>
            <a:off x="8462074" y="2634988"/>
            <a:ext cx="778495" cy="81785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10540732" y="3452840"/>
            <a:ext cx="1171575" cy="6762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 compiler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814421" y="1279917"/>
            <a:ext cx="117157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libp4c</a:t>
            </a:r>
            <a:br>
              <a:rPr lang="en-US" dirty="0"/>
            </a:br>
            <a:r>
              <a:rPr lang="en-US" dirty="0" err="1"/>
              <a:t>toolkit.a</a:t>
            </a:r>
            <a:endParaRPr lang="en-US" dirty="0"/>
          </a:p>
        </p:txBody>
      </p:sp>
      <p:cxnSp>
        <p:nvCxnSpPr>
          <p:cNvPr id="51" name="Straight Arrow Connector 50"/>
          <p:cNvCxnSpPr>
            <a:stCxn id="50" idx="2"/>
            <a:endCxn id="33" idx="1"/>
          </p:cNvCxnSpPr>
          <p:nvPr/>
        </p:nvCxnSpPr>
        <p:spPr>
          <a:xfrm>
            <a:off x="4400209" y="1956192"/>
            <a:ext cx="4125985" cy="18347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33" idx="3"/>
            <a:endCxn id="48" idx="1"/>
          </p:cNvCxnSpPr>
          <p:nvPr/>
        </p:nvCxnSpPr>
        <p:spPr>
          <a:xfrm flipV="1">
            <a:off x="9954944" y="3790978"/>
            <a:ext cx="585788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1633448" y="1314744"/>
            <a:ext cx="1466670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ir</a:t>
            </a:r>
            <a:r>
              <a:rPr lang="en-US" dirty="0"/>
              <a:t>-generator</a:t>
            </a:r>
            <a:br>
              <a:rPr lang="en-US" dirty="0"/>
            </a:br>
            <a:r>
              <a:rPr lang="en-US" dirty="0"/>
              <a:t>code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219146" y="3503802"/>
            <a:ext cx="1428750" cy="67627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c++</a:t>
            </a:r>
            <a:r>
              <a:rPr lang="en-US" dirty="0"/>
              <a:t> compiler</a:t>
            </a:r>
          </a:p>
        </p:txBody>
      </p:sp>
      <p:cxnSp>
        <p:nvCxnSpPr>
          <p:cNvPr id="65" name="Straight Arrow Connector 64"/>
          <p:cNvCxnSpPr>
            <a:stCxn id="58" idx="2"/>
            <a:endCxn id="64" idx="0"/>
          </p:cNvCxnSpPr>
          <p:nvPr/>
        </p:nvCxnSpPr>
        <p:spPr>
          <a:xfrm>
            <a:off x="2366783" y="1991019"/>
            <a:ext cx="566738" cy="15127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4" idx="2"/>
            <a:endCxn id="8" idx="0"/>
          </p:cNvCxnSpPr>
          <p:nvPr/>
        </p:nvCxnSpPr>
        <p:spPr>
          <a:xfrm>
            <a:off x="2933521" y="4180077"/>
            <a:ext cx="0" cy="4750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50" idx="2"/>
            <a:endCxn id="64" idx="0"/>
          </p:cNvCxnSpPr>
          <p:nvPr/>
        </p:nvCxnSpPr>
        <p:spPr>
          <a:xfrm flipH="1">
            <a:off x="2933521" y="1956192"/>
            <a:ext cx="1466688" cy="154761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084979" y="4237578"/>
            <a:ext cx="668065" cy="67627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link</a:t>
            </a:r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7213920" y="4263903"/>
            <a:ext cx="1462088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libfrontend.a</a:t>
            </a:r>
            <a:endParaRPr lang="en-US" dirty="0"/>
          </a:p>
        </p:txBody>
      </p:sp>
      <p:cxnSp>
        <p:nvCxnSpPr>
          <p:cNvPr id="53" name="Straight Arrow Connector 52"/>
          <p:cNvCxnSpPr>
            <a:stCxn id="47" idx="3"/>
            <a:endCxn id="52" idx="1"/>
          </p:cNvCxnSpPr>
          <p:nvPr/>
        </p:nvCxnSpPr>
        <p:spPr>
          <a:xfrm>
            <a:off x="6753044" y="4575716"/>
            <a:ext cx="460876" cy="263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52" idx="3"/>
            <a:endCxn id="33" idx="2"/>
          </p:cNvCxnSpPr>
          <p:nvPr/>
        </p:nvCxnSpPr>
        <p:spPr>
          <a:xfrm flipV="1">
            <a:off x="8676008" y="4129116"/>
            <a:ext cx="564561" cy="4729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6576409" y="6118237"/>
            <a:ext cx="188566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v1lexer.ll, </a:t>
            </a:r>
            <a:br>
              <a:rPr lang="en-US" dirty="0"/>
            </a:br>
            <a:r>
              <a:rPr lang="en-US" dirty="0"/>
              <a:t>v1parser.ypp</a:t>
            </a:r>
          </a:p>
        </p:txBody>
      </p:sp>
      <p:sp>
        <p:nvSpPr>
          <p:cNvPr id="80" name="Rectangle 79"/>
          <p:cNvSpPr/>
          <p:nvPr/>
        </p:nvSpPr>
        <p:spPr>
          <a:xfrm>
            <a:off x="5944554" y="5177908"/>
            <a:ext cx="1026962" cy="67627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flex</a:t>
            </a:r>
            <a:br>
              <a:rPr lang="en-US"/>
            </a:br>
            <a:r>
              <a:rPr lang="en-US"/>
              <a:t>bison</a:t>
            </a:r>
            <a:endParaRPr lang="en-US" dirty="0"/>
          </a:p>
        </p:txBody>
      </p:sp>
      <p:cxnSp>
        <p:nvCxnSpPr>
          <p:cNvPr id="81" name="Straight Arrow Connector 80"/>
          <p:cNvCxnSpPr>
            <a:stCxn id="80" idx="0"/>
            <a:endCxn id="47" idx="2"/>
          </p:cNvCxnSpPr>
          <p:nvPr/>
        </p:nvCxnSpPr>
        <p:spPr>
          <a:xfrm flipH="1" flipV="1">
            <a:off x="6419012" y="4913853"/>
            <a:ext cx="39023" cy="2640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77" idx="0"/>
            <a:endCxn id="80" idx="2"/>
          </p:cNvCxnSpPr>
          <p:nvPr/>
        </p:nvCxnSpPr>
        <p:spPr>
          <a:xfrm flipH="1" flipV="1">
            <a:off x="6458035" y="5854183"/>
            <a:ext cx="1061207" cy="2640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5023689" y="6118238"/>
            <a:ext cx="1466670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p4lexer.ll, </a:t>
            </a:r>
            <a:br>
              <a:rPr lang="en-US" dirty="0"/>
            </a:br>
            <a:r>
              <a:rPr lang="en-US" dirty="0"/>
              <a:t>p4parser.ypp</a:t>
            </a:r>
          </a:p>
        </p:txBody>
      </p:sp>
      <p:cxnSp>
        <p:nvCxnSpPr>
          <p:cNvPr id="90" name="Straight Arrow Connector 89"/>
          <p:cNvCxnSpPr>
            <a:stCxn id="88" idx="0"/>
            <a:endCxn id="80" idx="2"/>
          </p:cNvCxnSpPr>
          <p:nvPr/>
        </p:nvCxnSpPr>
        <p:spPr>
          <a:xfrm flipV="1">
            <a:off x="5757024" y="5854183"/>
            <a:ext cx="701011" cy="2640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9237502" y="1958713"/>
            <a:ext cx="1171575" cy="6762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midend</a:t>
            </a:r>
            <a:endParaRPr lang="en-US" dirty="0"/>
          </a:p>
          <a:p>
            <a:pPr algn="ctr"/>
            <a:r>
              <a:rPr lang="en-US" dirty="0"/>
              <a:t>code</a:t>
            </a:r>
          </a:p>
        </p:txBody>
      </p:sp>
      <p:cxnSp>
        <p:nvCxnSpPr>
          <p:cNvPr id="40" name="Straight Arrow Connector 39"/>
          <p:cNvCxnSpPr>
            <a:stCxn id="38" idx="2"/>
            <a:endCxn id="33" idx="0"/>
          </p:cNvCxnSpPr>
          <p:nvPr/>
        </p:nvCxnSpPr>
        <p:spPr>
          <a:xfrm flipH="1">
            <a:off x="9240569" y="2634988"/>
            <a:ext cx="582721" cy="81785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44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Compiler data flow</a:t>
            </a:r>
          </a:p>
        </p:txBody>
      </p:sp>
      <p:sp>
        <p:nvSpPr>
          <p:cNvPr id="4" name="Rectangle 3"/>
          <p:cNvSpPr/>
          <p:nvPr/>
        </p:nvSpPr>
        <p:spPr>
          <a:xfrm>
            <a:off x="3342367" y="4370097"/>
            <a:ext cx="1152405" cy="108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P4</a:t>
            </a:r>
            <a:r>
              <a:rPr lang="en-US" sz="2400" baseline="-25000" dirty="0"/>
              <a:t>16</a:t>
            </a:r>
          </a:p>
          <a:p>
            <a:pPr algn="ctr"/>
            <a:r>
              <a:rPr lang="en-US" sz="2400" dirty="0"/>
              <a:t>parser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0789" y="2974003"/>
            <a:ext cx="984705" cy="9938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P4</a:t>
            </a:r>
            <a:r>
              <a:rPr lang="en-US" sz="2400" baseline="-25000" dirty="0"/>
              <a:t>14</a:t>
            </a:r>
          </a:p>
          <a:p>
            <a:pPr algn="ctr"/>
            <a:r>
              <a:rPr lang="en-US" sz="2400" dirty="0"/>
              <a:t>parser</a:t>
            </a:r>
          </a:p>
        </p:txBody>
      </p:sp>
      <p:sp>
        <p:nvSpPr>
          <p:cNvPr id="6" name="Rectangle 5"/>
          <p:cNvSpPr/>
          <p:nvPr/>
        </p:nvSpPr>
        <p:spPr>
          <a:xfrm>
            <a:off x="3342368" y="2971130"/>
            <a:ext cx="1152404" cy="9938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convert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-60238" y="3209313"/>
            <a:ext cx="79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P4</a:t>
            </a:r>
            <a:r>
              <a:rPr lang="en-US" sz="2800" baseline="-25000" dirty="0"/>
              <a:t>14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4650310"/>
            <a:ext cx="79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P4</a:t>
            </a:r>
            <a:r>
              <a:rPr lang="en-US" sz="2800" baseline="-25000" dirty="0"/>
              <a:t>16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8968" y="3114107"/>
            <a:ext cx="429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v1</a:t>
            </a:r>
            <a:br>
              <a:rPr lang="en-US" sz="2000" dirty="0"/>
            </a:br>
            <a:r>
              <a:rPr lang="en-US" sz="2000" dirty="0"/>
              <a:t>IR</a:t>
            </a:r>
          </a:p>
        </p:txBody>
      </p:sp>
      <p:cxnSp>
        <p:nvCxnSpPr>
          <p:cNvPr id="13" name="Straight Arrow Connector 12"/>
          <p:cNvCxnSpPr>
            <a:stCxn id="7" idx="3"/>
            <a:endCxn id="5" idx="1"/>
          </p:cNvCxnSpPr>
          <p:nvPr/>
        </p:nvCxnSpPr>
        <p:spPr>
          <a:xfrm>
            <a:off x="736775" y="3470923"/>
            <a:ext cx="52401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3"/>
            <a:endCxn id="4" idx="1"/>
          </p:cNvCxnSpPr>
          <p:nvPr/>
        </p:nvCxnSpPr>
        <p:spPr>
          <a:xfrm>
            <a:off x="797013" y="4911920"/>
            <a:ext cx="2545354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5" idx="3"/>
            <a:endCxn id="12" idx="1"/>
          </p:cNvCxnSpPr>
          <p:nvPr/>
        </p:nvCxnSpPr>
        <p:spPr>
          <a:xfrm flipV="1">
            <a:off x="2245494" y="3468050"/>
            <a:ext cx="333474" cy="28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2" idx="3"/>
            <a:endCxn id="6" idx="1"/>
          </p:cNvCxnSpPr>
          <p:nvPr/>
        </p:nvCxnSpPr>
        <p:spPr>
          <a:xfrm>
            <a:off x="3008894" y="3468050"/>
            <a:ext cx="33347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073581" y="3986447"/>
            <a:ext cx="388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IR</a:t>
            </a:r>
          </a:p>
        </p:txBody>
      </p:sp>
      <p:cxnSp>
        <p:nvCxnSpPr>
          <p:cNvPr id="35" name="Straight Arrow Connector 34"/>
          <p:cNvCxnSpPr>
            <a:stCxn id="4" idx="3"/>
            <a:endCxn id="34" idx="1"/>
          </p:cNvCxnSpPr>
          <p:nvPr/>
        </p:nvCxnSpPr>
        <p:spPr>
          <a:xfrm flipV="1">
            <a:off x="4494772" y="4186502"/>
            <a:ext cx="578809" cy="72541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6" idx="3"/>
            <a:endCxn id="34" idx="1"/>
          </p:cNvCxnSpPr>
          <p:nvPr/>
        </p:nvCxnSpPr>
        <p:spPr>
          <a:xfrm>
            <a:off x="4494772" y="3468050"/>
            <a:ext cx="578809" cy="7184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5784328" y="3649598"/>
            <a:ext cx="1374292" cy="108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frontend</a:t>
            </a:r>
          </a:p>
        </p:txBody>
      </p:sp>
      <p:cxnSp>
        <p:nvCxnSpPr>
          <p:cNvPr id="45" name="Straight Arrow Connector 44"/>
          <p:cNvCxnSpPr>
            <a:stCxn id="34" idx="3"/>
            <a:endCxn id="44" idx="1"/>
          </p:cNvCxnSpPr>
          <p:nvPr/>
        </p:nvCxnSpPr>
        <p:spPr>
          <a:xfrm>
            <a:off x="5461828" y="4186502"/>
            <a:ext cx="322500" cy="49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435037" y="3988217"/>
            <a:ext cx="388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IR</a:t>
            </a:r>
          </a:p>
        </p:txBody>
      </p:sp>
      <p:cxnSp>
        <p:nvCxnSpPr>
          <p:cNvPr id="64" name="Straight Arrow Connector 63"/>
          <p:cNvCxnSpPr>
            <a:stCxn id="44" idx="3"/>
            <a:endCxn id="63" idx="1"/>
          </p:cNvCxnSpPr>
          <p:nvPr/>
        </p:nvCxnSpPr>
        <p:spPr>
          <a:xfrm flipV="1">
            <a:off x="7158620" y="4188272"/>
            <a:ext cx="276417" cy="31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9470432" y="2304823"/>
            <a:ext cx="1495031" cy="108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ebpf</a:t>
            </a:r>
            <a:endParaRPr lang="en-US" sz="2400" dirty="0"/>
          </a:p>
          <a:p>
            <a:pPr algn="ctr"/>
            <a:r>
              <a:rPr lang="en-US" sz="2400" dirty="0"/>
              <a:t>back-end</a:t>
            </a:r>
          </a:p>
        </p:txBody>
      </p:sp>
      <p:cxnSp>
        <p:nvCxnSpPr>
          <p:cNvPr id="69" name="Straight Arrow Connector 68"/>
          <p:cNvCxnSpPr>
            <a:stCxn id="63" idx="3"/>
            <a:endCxn id="43" idx="1"/>
          </p:cNvCxnSpPr>
          <p:nvPr/>
        </p:nvCxnSpPr>
        <p:spPr>
          <a:xfrm flipV="1">
            <a:off x="7823284" y="2838434"/>
            <a:ext cx="329060" cy="13498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9470432" y="4791194"/>
            <a:ext cx="1495031" cy="1083647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your</a:t>
            </a:r>
            <a:br>
              <a:rPr lang="en-US" sz="2400" dirty="0"/>
            </a:br>
            <a:r>
              <a:rPr lang="en-US" sz="2400" dirty="0"/>
              <a:t>own</a:t>
            </a:r>
            <a:br>
              <a:rPr lang="en-US" sz="2400" dirty="0"/>
            </a:br>
            <a:r>
              <a:rPr lang="en-US" sz="2400" dirty="0"/>
              <a:t>backend</a:t>
            </a:r>
          </a:p>
        </p:txBody>
      </p:sp>
      <p:cxnSp>
        <p:nvCxnSpPr>
          <p:cNvPr id="75" name="Straight Arrow Connector 74"/>
          <p:cNvCxnSpPr>
            <a:stCxn id="63" idx="3"/>
            <a:endCxn id="57" idx="1"/>
          </p:cNvCxnSpPr>
          <p:nvPr/>
        </p:nvCxnSpPr>
        <p:spPr>
          <a:xfrm>
            <a:off x="7823284" y="4188272"/>
            <a:ext cx="329060" cy="11447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68" idx="3"/>
          </p:cNvCxnSpPr>
          <p:nvPr/>
        </p:nvCxnSpPr>
        <p:spPr>
          <a:xfrm flipV="1">
            <a:off x="10965463" y="2840655"/>
            <a:ext cx="322500" cy="59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73" idx="3"/>
            <a:endCxn id="83" idx="1"/>
          </p:cNvCxnSpPr>
          <p:nvPr/>
        </p:nvCxnSpPr>
        <p:spPr>
          <a:xfrm flipV="1">
            <a:off x="10965463" y="5333016"/>
            <a:ext cx="254918" cy="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1220381" y="4871351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target-</a:t>
            </a:r>
            <a:br>
              <a:rPr lang="en-US" dirty="0"/>
            </a:br>
            <a:r>
              <a:rPr lang="en-US" dirty="0"/>
              <a:t>specific</a:t>
            </a:r>
          </a:p>
          <a:p>
            <a:r>
              <a:rPr lang="en-US" dirty="0"/>
              <a:t>code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1287963" y="2655989"/>
            <a:ext cx="815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C code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9470432" y="3538071"/>
            <a:ext cx="1495031" cy="1083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BMv2</a:t>
            </a:r>
          </a:p>
          <a:p>
            <a:pPr algn="ctr"/>
            <a:r>
              <a:rPr lang="en-US" sz="2400" dirty="0"/>
              <a:t>back-end</a:t>
            </a:r>
          </a:p>
        </p:txBody>
      </p:sp>
      <p:cxnSp>
        <p:nvCxnSpPr>
          <p:cNvPr id="32" name="Straight Arrow Connector 31"/>
          <p:cNvCxnSpPr>
            <a:stCxn id="31" idx="3"/>
            <a:endCxn id="33" idx="1"/>
          </p:cNvCxnSpPr>
          <p:nvPr/>
        </p:nvCxnSpPr>
        <p:spPr>
          <a:xfrm flipV="1">
            <a:off x="10965463" y="4073903"/>
            <a:ext cx="322500" cy="59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1287963" y="3889237"/>
            <a:ext cx="665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JSON</a:t>
            </a:r>
          </a:p>
        </p:txBody>
      </p:sp>
      <p:cxnSp>
        <p:nvCxnSpPr>
          <p:cNvPr id="36" name="Straight Arrow Connector 35"/>
          <p:cNvCxnSpPr>
            <a:stCxn id="63" idx="3"/>
            <a:endCxn id="52" idx="1"/>
          </p:cNvCxnSpPr>
          <p:nvPr/>
        </p:nvCxnSpPr>
        <p:spPr>
          <a:xfrm flipV="1">
            <a:off x="7823284" y="4073903"/>
            <a:ext cx="317537" cy="1143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8152344" y="2296610"/>
            <a:ext cx="987638" cy="10836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mid-</a:t>
            </a:r>
            <a:br>
              <a:rPr lang="en-US" sz="2400" dirty="0"/>
            </a:br>
            <a:r>
              <a:rPr lang="en-US" sz="2400" dirty="0"/>
              <a:t>end</a:t>
            </a:r>
          </a:p>
        </p:txBody>
      </p:sp>
      <p:sp>
        <p:nvSpPr>
          <p:cNvPr id="52" name="Rectangle 51"/>
          <p:cNvSpPr/>
          <p:nvPr/>
        </p:nvSpPr>
        <p:spPr>
          <a:xfrm>
            <a:off x="8140821" y="3532079"/>
            <a:ext cx="987638" cy="10836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mid-</a:t>
            </a:r>
            <a:br>
              <a:rPr lang="en-US" sz="2400" dirty="0"/>
            </a:br>
            <a:r>
              <a:rPr lang="en-US" sz="2400" dirty="0"/>
              <a:t>end</a:t>
            </a:r>
          </a:p>
        </p:txBody>
      </p:sp>
      <p:sp>
        <p:nvSpPr>
          <p:cNvPr id="57" name="Rectangle 56"/>
          <p:cNvSpPr/>
          <p:nvPr/>
        </p:nvSpPr>
        <p:spPr>
          <a:xfrm>
            <a:off x="8152344" y="4791193"/>
            <a:ext cx="987638" cy="1083647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mid-</a:t>
            </a:r>
            <a:br>
              <a:rPr lang="en-US" sz="2400" dirty="0"/>
            </a:br>
            <a:r>
              <a:rPr lang="en-US" sz="2400" dirty="0"/>
              <a:t>end</a:t>
            </a:r>
          </a:p>
        </p:txBody>
      </p:sp>
      <p:cxnSp>
        <p:nvCxnSpPr>
          <p:cNvPr id="65" name="Straight Arrow Connector 64"/>
          <p:cNvCxnSpPr>
            <a:stCxn id="57" idx="3"/>
            <a:endCxn id="73" idx="1"/>
          </p:cNvCxnSpPr>
          <p:nvPr/>
        </p:nvCxnSpPr>
        <p:spPr>
          <a:xfrm>
            <a:off x="9139982" y="5333017"/>
            <a:ext cx="330450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43" idx="3"/>
            <a:endCxn id="68" idx="1"/>
          </p:cNvCxnSpPr>
          <p:nvPr/>
        </p:nvCxnSpPr>
        <p:spPr>
          <a:xfrm>
            <a:off x="9139982" y="2838434"/>
            <a:ext cx="330450" cy="82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52" idx="3"/>
            <a:endCxn id="31" idx="1"/>
          </p:cNvCxnSpPr>
          <p:nvPr/>
        </p:nvCxnSpPr>
        <p:spPr>
          <a:xfrm>
            <a:off x="9128459" y="4073903"/>
            <a:ext cx="341973" cy="59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673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E07AD71-8552-45AE-861D-B5A5530B2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293" y="127702"/>
            <a:ext cx="8153063" cy="67302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Source</a:t>
            </a:r>
            <a:br>
              <a:rPr lang="en-US" dirty="0"/>
            </a:br>
            <a:r>
              <a:rPr lang="en-US" dirty="0"/>
              <a:t>organization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996293" y="1787979"/>
            <a:ext cx="6980464" cy="4653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78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028" y="0"/>
            <a:ext cx="10515600" cy="1325563"/>
          </a:xfrm>
        </p:spPr>
        <p:txBody>
          <a:bodyPr/>
          <a:lstStyle/>
          <a:p>
            <a:r>
              <a:rPr lang="en-US" dirty="0" err="1"/>
              <a:t>Makefiles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439" y="1843548"/>
            <a:ext cx="11541914" cy="4858466"/>
          </a:xfrm>
        </p:spPr>
        <p:txBody>
          <a:bodyPr>
            <a:normAutofit/>
          </a:bodyPr>
          <a:lstStyle/>
          <a:p>
            <a:r>
              <a:rPr lang="en-US" sz="3800" dirty="0"/>
              <a:t>Using </a:t>
            </a:r>
            <a:r>
              <a:rPr lang="en-US" sz="3800" dirty="0" err="1"/>
              <a:t>CMake</a:t>
            </a:r>
            <a:endParaRPr lang="en-US" sz="3800" dirty="0"/>
          </a:p>
          <a:p>
            <a:r>
              <a:rPr lang="en-US" sz="3800" dirty="0"/>
              <a:t>The </a:t>
            </a:r>
            <a:r>
              <a:rPr lang="en-US" sz="3800" dirty="0" err="1"/>
              <a:t>makefiles</a:t>
            </a:r>
            <a:r>
              <a:rPr lang="en-US" sz="3800" dirty="0"/>
              <a:t> edited by humans are all called CMakeLists.txt</a:t>
            </a:r>
          </a:p>
          <a:p>
            <a:r>
              <a:rPr lang="en-US" sz="3800" dirty="0">
                <a:ea typeface="Consolas" charset="0"/>
                <a:cs typeface="Consolas" charset="0"/>
              </a:rPr>
              <a:t>There are multiple files, in various folders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DA5607-DB25-40AB-B49F-9E2E768FB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2827" y="155986"/>
            <a:ext cx="39052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11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Unified builds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464" y="2182607"/>
            <a:ext cx="10515600" cy="4351338"/>
          </a:xfrm>
        </p:spPr>
        <p:txBody>
          <a:bodyPr>
            <a:normAutofit/>
          </a:bodyPr>
          <a:lstStyle/>
          <a:p>
            <a:r>
              <a:rPr lang="en-US" sz="3200" dirty="0"/>
              <a:t>Special trick for compiling C++ programs</a:t>
            </a:r>
          </a:p>
          <a:p>
            <a:r>
              <a:rPr lang="en-US" sz="3200" dirty="0"/>
              <a:t>Compiles together many files, and saves times on headers</a:t>
            </a:r>
          </a:p>
          <a:p>
            <a:r>
              <a:rPr lang="en-US" sz="3200" dirty="0"/>
              <a:t>Generates a custom </a:t>
            </a:r>
            <a:r>
              <a:rPr lang="en-US" sz="3200" dirty="0" err="1">
                <a:latin typeface="Consolas" panose="020B0609020204030204" pitchFamily="49" charset="0"/>
                <a:cs typeface="Consolas" panose="020B0609020204030204" pitchFamily="49" charset="0"/>
              </a:rPr>
              <a:t>Makefile</a:t>
            </a:r>
            <a:r>
              <a:rPr lang="en-US" sz="3200" dirty="0"/>
              <a:t> from all other </a:t>
            </a:r>
            <a:r>
              <a:rPr lang="en-US" sz="3200" dirty="0" err="1">
                <a:latin typeface="Consolas" panose="020B0609020204030204" pitchFamily="49" charset="0"/>
                <a:cs typeface="Consolas" panose="020B0609020204030204" pitchFamily="49" charset="0"/>
              </a:rPr>
              <a:t>Makefiles</a:t>
            </a:r>
            <a:endParaRPr lang="en-US" sz="32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3200" dirty="0"/>
              <a:t>Created by </a:t>
            </a:r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tools/gen-unified-makefile.py</a:t>
            </a:r>
          </a:p>
          <a:p>
            <a:r>
              <a:rPr lang="en-US" sz="3200" dirty="0"/>
              <a:t>You can mostly ignore it</a:t>
            </a:r>
          </a:p>
        </p:txBody>
      </p:sp>
      <p:pic>
        <p:nvPicPr>
          <p:cNvPr id="5" name="Picture 4" descr="&lt;strong&gt;Boxes&lt;/strong&gt; 1 | Flickr - Photo Sharing!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543" y="111579"/>
            <a:ext cx="2979057" cy="223429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866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create a new back-end?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 your code in a separate repository</a:t>
            </a:r>
          </a:p>
          <a:p>
            <a:pPr lvl="1"/>
            <a:r>
              <a:rPr lang="en-US" dirty="0"/>
              <a:t>Or contribute it to our repository</a:t>
            </a:r>
          </a:p>
          <a:p>
            <a:r>
              <a:rPr lang="en-US" dirty="0"/>
              <a:t>Create a </a:t>
            </a:r>
            <a:r>
              <a:rPr lang="en-US" dirty="0" err="1"/>
              <a:t>symlink</a:t>
            </a:r>
            <a:r>
              <a:rPr lang="en-US" dirty="0"/>
              <a:t> to your code in the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extensions</a:t>
            </a:r>
            <a:r>
              <a:rPr lang="en-US" dirty="0"/>
              <a:t> folder</a:t>
            </a:r>
          </a:p>
          <a:p>
            <a:pPr lvl="1"/>
            <a:r>
              <a:rPr lang="en-US" dirty="0"/>
              <a:t>e.g.,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ln –s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myBackEnd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extensions</a:t>
            </a:r>
          </a:p>
          <a:p>
            <a:r>
              <a:rPr lang="en-US" dirty="0"/>
              <a:t>Files you have to provide:</a:t>
            </a:r>
          </a:p>
          <a:p>
            <a:pPr lvl="1"/>
            <a:r>
              <a:rPr lang="en-US" dirty="0">
                <a:latin typeface="Consolas" charset="0"/>
                <a:ea typeface="Consolas" charset="0"/>
                <a:cs typeface="Consolas" charset="0"/>
              </a:rPr>
              <a:t>CMakeLists.txt </a:t>
            </a:r>
            <a:r>
              <a:rPr lang="en-US" dirty="0"/>
              <a:t>– included in compiler top-level </a:t>
            </a:r>
            <a:r>
              <a:rPr lang="en-US" dirty="0" err="1"/>
              <a:t>makefile</a:t>
            </a: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r>
              <a:rPr lang="en-US" dirty="0"/>
              <a:t>You can extend the IR (add new *.def files)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3963" y="242555"/>
            <a:ext cx="1583070" cy="158307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55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guidelines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files in docs/ folder for coding standards</a:t>
            </a:r>
          </a:p>
          <a:p>
            <a:r>
              <a:rPr lang="en-US" dirty="0"/>
              <a:t>Modified Google C++ coding guidelines</a:t>
            </a:r>
          </a:p>
          <a:p>
            <a:r>
              <a:rPr lang="en-US" dirty="0"/>
              <a:t>Google’s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cpplint.py</a:t>
            </a:r>
            <a:r>
              <a:rPr lang="en-US" dirty="0"/>
              <a:t> with our customized rules (in tools/)</a:t>
            </a:r>
          </a:p>
          <a:p>
            <a:pPr lvl="1"/>
            <a:r>
              <a:rPr lang="en-US" dirty="0">
                <a:latin typeface="Consolas" charset="0"/>
                <a:ea typeface="Consolas" charset="0"/>
                <a:cs typeface="Consolas" charset="0"/>
              </a:rPr>
              <a:t>make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cpplint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/>
              <a:t>will report all errors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make check </a:t>
            </a:r>
            <a:r>
              <a:rPr lang="en-US" dirty="0"/>
              <a:t>will also invoke </a:t>
            </a:r>
            <a:r>
              <a:rPr lang="en-US" dirty="0" err="1"/>
              <a:t>cpplint</a:t>
            </a:r>
            <a:endParaRPr lang="en-US" dirty="0"/>
          </a:p>
          <a:p>
            <a:r>
              <a:rPr lang="en-US" dirty="0"/>
              <a:t>To inhibit an error you can use in your code // NOLINT</a:t>
            </a:r>
          </a:p>
          <a:p>
            <a:pPr lvl="1"/>
            <a:r>
              <a:rPr lang="en-US" dirty="0"/>
              <a:t>But don’t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733" y="317130"/>
            <a:ext cx="1490133" cy="11921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891866" y="566051"/>
            <a:ext cx="1490133" cy="119210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945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 and Visitors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ir</a:t>
            </a:r>
            <a:r>
              <a:rPr lang="en-US" dirty="0"/>
              <a:t>/</a:t>
            </a:r>
            <a:r>
              <a:rPr lang="en-US" dirty="0" err="1"/>
              <a:t>ir.h</a:t>
            </a:r>
            <a:r>
              <a:rPr lang="en-US" dirty="0"/>
              <a:t> and </a:t>
            </a:r>
            <a:r>
              <a:rPr lang="en-US" dirty="0" err="1"/>
              <a:t>ir</a:t>
            </a:r>
            <a:r>
              <a:rPr lang="en-US" dirty="0"/>
              <a:t>/</a:t>
            </a:r>
            <a:r>
              <a:rPr lang="en-US" dirty="0" err="1"/>
              <a:t>visitor.h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822" y="2396640"/>
            <a:ext cx="2261582" cy="344622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815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Compiler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5564"/>
            <a:ext cx="10515600" cy="5421600"/>
          </a:xfrm>
        </p:spPr>
        <p:txBody>
          <a:bodyPr>
            <a:normAutofit/>
          </a:bodyPr>
          <a:lstStyle/>
          <a:p>
            <a:r>
              <a:rPr lang="en-US" dirty="0"/>
              <a:t>Support current and future versions of P4</a:t>
            </a:r>
          </a:p>
          <a:p>
            <a:r>
              <a:rPr lang="en-US" dirty="0"/>
              <a:t>Support multiple back-ends</a:t>
            </a:r>
          </a:p>
          <a:p>
            <a:pPr lvl="1"/>
            <a:r>
              <a:rPr lang="en-US" dirty="0"/>
              <a:t>Generate code for ASICs, NICs, FPGAs, software switches and other targets</a:t>
            </a:r>
          </a:p>
          <a:p>
            <a:r>
              <a:rPr lang="en-US" dirty="0"/>
              <a:t>Provide support for other tools (debuggers, IDEs, control-plane, etc.)</a:t>
            </a:r>
          </a:p>
          <a:p>
            <a:r>
              <a:rPr lang="en-US" dirty="0"/>
              <a:t>Open-source front-end</a:t>
            </a:r>
          </a:p>
          <a:p>
            <a:r>
              <a:rPr lang="en-US" dirty="0"/>
              <a:t>Extensible architecture (easy to add new passes and optimizations)</a:t>
            </a:r>
          </a:p>
          <a:p>
            <a:r>
              <a:rPr lang="en-US" dirty="0"/>
              <a:t>Use modern compiler techniques </a:t>
            </a:r>
            <a:br>
              <a:rPr lang="en-US" dirty="0"/>
            </a:br>
            <a:r>
              <a:rPr lang="en-US" dirty="0"/>
              <a:t>(immutable IR, visitor patterns, strong type checking, etc.)</a:t>
            </a:r>
          </a:p>
          <a:p>
            <a:r>
              <a:rPr lang="en-US" dirty="0"/>
              <a:t>Comprehensive testing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2007" y="0"/>
            <a:ext cx="3109993" cy="206037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112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Representation (IR)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816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Immutable</a:t>
            </a:r>
          </a:p>
          <a:p>
            <a:pPr lvl="1"/>
            <a:r>
              <a:rPr lang="en-US" dirty="0"/>
              <a:t>Can share IR objects safely</a:t>
            </a:r>
          </a:p>
          <a:p>
            <a:pPr lvl="1"/>
            <a:r>
              <a:rPr lang="en-US" dirty="0"/>
              <a:t>Even in a multi-threaded environment</a:t>
            </a:r>
          </a:p>
          <a:p>
            <a:pPr lvl="1"/>
            <a:r>
              <a:rPr lang="en-US" dirty="0"/>
              <a:t>You cannot corrupt someone else’s state</a:t>
            </a:r>
          </a:p>
          <a:p>
            <a:r>
              <a:rPr lang="en-US" dirty="0"/>
              <a:t>Strongly-typed (hard to build incorrect programs)</a:t>
            </a:r>
          </a:p>
          <a:p>
            <a:r>
              <a:rPr lang="en-US" dirty="0"/>
              <a:t>DAG structure</a:t>
            </a:r>
          </a:p>
          <a:p>
            <a:pPr lvl="1"/>
            <a:r>
              <a:rPr lang="en-US" dirty="0"/>
              <a:t>No parent pointers</a:t>
            </a:r>
          </a:p>
          <a:p>
            <a:pPr lvl="1"/>
            <a:r>
              <a:rPr lang="en-US" dirty="0"/>
              <a:t>IR sub-</a:t>
            </a:r>
            <a:r>
              <a:rPr lang="en-US" dirty="0" err="1"/>
              <a:t>dags</a:t>
            </a:r>
            <a:r>
              <a:rPr lang="en-US" dirty="0"/>
              <a:t> can be reused</a:t>
            </a:r>
          </a:p>
          <a:p>
            <a:pPr lvl="2"/>
            <a:r>
              <a:rPr lang="en-US" dirty="0"/>
              <a:t>in practice this happens rarely</a:t>
            </a:r>
          </a:p>
          <a:p>
            <a:r>
              <a:rPr lang="en-US" dirty="0"/>
              <a:t>Manipulated almost exclusively by visitors</a:t>
            </a:r>
          </a:p>
          <a:p>
            <a:r>
              <a:rPr lang="en-US" dirty="0"/>
              <a:t>IR class hierarchy is extensible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925760" y="1449388"/>
            <a:ext cx="778933" cy="482600"/>
          </a:xfrm>
          <a:prstGeom prst="round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9483743" y="2260469"/>
            <a:ext cx="778933" cy="482600"/>
          </a:xfrm>
          <a:prstGeom prst="round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0577694" y="3015046"/>
            <a:ext cx="778933" cy="482600"/>
          </a:xfrm>
          <a:prstGeom prst="round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5" idx="2"/>
            <a:endCxn id="8" idx="0"/>
          </p:cNvCxnSpPr>
          <p:nvPr/>
        </p:nvCxnSpPr>
        <p:spPr>
          <a:xfrm>
            <a:off x="10315227" y="1931988"/>
            <a:ext cx="651934" cy="108305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2"/>
            <a:endCxn id="7" idx="0"/>
          </p:cNvCxnSpPr>
          <p:nvPr/>
        </p:nvCxnSpPr>
        <p:spPr>
          <a:xfrm flipH="1">
            <a:off x="9873210" y="1931988"/>
            <a:ext cx="442017" cy="3284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2"/>
            <a:endCxn id="8" idx="0"/>
          </p:cNvCxnSpPr>
          <p:nvPr/>
        </p:nvCxnSpPr>
        <p:spPr>
          <a:xfrm>
            <a:off x="9873210" y="2743069"/>
            <a:ext cx="1093951" cy="2719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2"/>
          </p:cNvCxnSpPr>
          <p:nvPr/>
        </p:nvCxnSpPr>
        <p:spPr>
          <a:xfrm flipH="1">
            <a:off x="9483744" y="2743069"/>
            <a:ext cx="389466" cy="62347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431222" y="3707059"/>
            <a:ext cx="1694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shared sub-DAG</a:t>
            </a:r>
          </a:p>
        </p:txBody>
      </p:sp>
      <p:cxnSp>
        <p:nvCxnSpPr>
          <p:cNvPr id="13" name="Straight Arrow Connector 12"/>
          <p:cNvCxnSpPr>
            <a:stCxn id="8" idx="2"/>
          </p:cNvCxnSpPr>
          <p:nvPr/>
        </p:nvCxnSpPr>
        <p:spPr>
          <a:xfrm flipH="1">
            <a:off x="10826679" y="3497646"/>
            <a:ext cx="140482" cy="1935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8" idx="2"/>
          </p:cNvCxnSpPr>
          <p:nvPr/>
        </p:nvCxnSpPr>
        <p:spPr>
          <a:xfrm>
            <a:off x="10967161" y="3497646"/>
            <a:ext cx="190500" cy="1935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816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0972" y="168198"/>
            <a:ext cx="2153387" cy="28640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 &lt;=&gt; P4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6118" y="1600201"/>
            <a:ext cx="9224682" cy="5119195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Front-end and mid-end maintain invariant that IR</a:t>
            </a:r>
            <a:br>
              <a:rPr lang="en-US" sz="3200" dirty="0"/>
            </a:br>
            <a:r>
              <a:rPr lang="en-US" sz="3200" dirty="0"/>
              <a:t> is always serializable to a P4 program</a:t>
            </a:r>
          </a:p>
          <a:p>
            <a:r>
              <a:rPr lang="en-US" sz="3200" dirty="0"/>
              <a:t>Simplifies debugging and testing</a:t>
            </a:r>
          </a:p>
          <a:p>
            <a:pPr lvl="1"/>
            <a:r>
              <a:rPr lang="en-US" sz="2800" dirty="0"/>
              <a:t>Easy to read the IR: just generate and read P4</a:t>
            </a:r>
          </a:p>
          <a:p>
            <a:pPr lvl="1"/>
            <a:r>
              <a:rPr lang="en-US" sz="2800" dirty="0"/>
              <a:t>Easy to compare generated IR with reference (testing)</a:t>
            </a:r>
          </a:p>
          <a:p>
            <a:pPr lvl="1"/>
            <a:r>
              <a:rPr lang="en-US" sz="2800" dirty="0"/>
              <a:t>Compiler can self-validate (re-compile generated code)</a:t>
            </a:r>
          </a:p>
          <a:p>
            <a:pPr lvl="1"/>
            <a:r>
              <a:rPr lang="en-US" sz="2800" dirty="0"/>
              <a:t>Simplifies translation validation (see later)</a:t>
            </a:r>
          </a:p>
          <a:p>
            <a:pPr lvl="1"/>
            <a:r>
              <a:rPr lang="en-US" sz="2800" dirty="0"/>
              <a:t>Dumped P4 can contain IR representation as comments</a:t>
            </a:r>
            <a:br>
              <a:rPr lang="en-US" sz="2800" dirty="0"/>
            </a:br>
            <a:r>
              <a:rPr lang="en-US" sz="2800" dirty="0"/>
              <a:t>Use compiler flags 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--top4 Pass1,Pass2 -v</a:t>
            </a:r>
          </a:p>
          <a:p>
            <a:r>
              <a:rPr lang="en-US" sz="3200" dirty="0"/>
              <a:t>IR always maintains source-level position</a:t>
            </a:r>
          </a:p>
          <a:p>
            <a:pPr lvl="1"/>
            <a:r>
              <a:rPr lang="en-US" sz="2800" dirty="0"/>
              <a:t>can emit nice error message anywhere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46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Visitor pattern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416" y="1737565"/>
            <a:ext cx="10643616" cy="4914539"/>
          </a:xfrm>
        </p:spPr>
        <p:txBody>
          <a:bodyPr>
            <a:norm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</a:t>
            </a:r>
            <a:r>
              <a:rPr lang="en-US" dirty="0" err="1"/>
              <a:t>Visitor_pattern</a:t>
            </a:r>
            <a:endParaRPr lang="en-US" dirty="0"/>
          </a:p>
          <a:p>
            <a:pPr marL="400050" lvl="1" indent="0">
              <a:buNone/>
            </a:pPr>
            <a:r>
              <a:rPr lang="en-US" dirty="0"/>
              <a:t>“In object-oriented programming and software engineering, the visitor design pattern is a way of separating an algorithm from an object structure on which it operates. A practical result of this separation is the ability to add new operations to existing object structures without modifying those structures.”</a:t>
            </a:r>
          </a:p>
          <a:p>
            <a:pPr marL="457200" indent="-457200"/>
            <a:r>
              <a:rPr lang="en-US" dirty="0"/>
              <a:t>“Structure” = IR</a:t>
            </a:r>
          </a:p>
          <a:p>
            <a:pPr marL="457200" indent="-457200"/>
            <a:r>
              <a:rPr lang="en-US" dirty="0"/>
              <a:t>“Algorithms” = program manipulations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9464" y="3884432"/>
            <a:ext cx="2163991" cy="204796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420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Visitors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1620" y="2290846"/>
          <a:ext cx="9792251" cy="2595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9202">
                  <a:extLst>
                    <a:ext uri="{9D8B030D-6E8A-4147-A177-3AD203B41FA5}">
                      <a16:colId xmlns:a16="http://schemas.microsoft.com/office/drawing/2014/main" val="2032924184"/>
                    </a:ext>
                  </a:extLst>
                </a:gridCol>
                <a:gridCol w="1143917">
                  <a:extLst>
                    <a:ext uri="{9D8B030D-6E8A-4147-A177-3AD203B41FA5}">
                      <a16:colId xmlns:a16="http://schemas.microsoft.com/office/drawing/2014/main" val="4280708197"/>
                    </a:ext>
                  </a:extLst>
                </a:gridCol>
                <a:gridCol w="1151522">
                  <a:extLst>
                    <a:ext uri="{9D8B030D-6E8A-4147-A177-3AD203B41FA5}">
                      <a16:colId xmlns:a16="http://schemas.microsoft.com/office/drawing/2014/main" val="615943418"/>
                    </a:ext>
                  </a:extLst>
                </a:gridCol>
                <a:gridCol w="1151522">
                  <a:extLst>
                    <a:ext uri="{9D8B030D-6E8A-4147-A177-3AD203B41FA5}">
                      <a16:colId xmlns:a16="http://schemas.microsoft.com/office/drawing/2014/main" val="2777997235"/>
                    </a:ext>
                  </a:extLst>
                </a:gridCol>
                <a:gridCol w="1151522">
                  <a:extLst>
                    <a:ext uri="{9D8B030D-6E8A-4147-A177-3AD203B41FA5}">
                      <a16:colId xmlns:a16="http://schemas.microsoft.com/office/drawing/2014/main" val="4288492333"/>
                    </a:ext>
                  </a:extLst>
                </a:gridCol>
                <a:gridCol w="1151522">
                  <a:extLst>
                    <a:ext uri="{9D8B030D-6E8A-4147-A177-3AD203B41FA5}">
                      <a16:colId xmlns:a16="http://schemas.microsoft.com/office/drawing/2014/main" val="3339518649"/>
                    </a:ext>
                  </a:extLst>
                </a:gridCol>
                <a:gridCol w="1151522">
                  <a:extLst>
                    <a:ext uri="{9D8B030D-6E8A-4147-A177-3AD203B41FA5}">
                      <a16:colId xmlns:a16="http://schemas.microsoft.com/office/drawing/2014/main" val="3206816827"/>
                    </a:ext>
                  </a:extLst>
                </a:gridCol>
                <a:gridCol w="1151522">
                  <a:extLst>
                    <a:ext uri="{9D8B030D-6E8A-4147-A177-3AD203B41FA5}">
                      <a16:colId xmlns:a16="http://schemas.microsoft.com/office/drawing/2014/main" val="4133162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Subtract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VarDecl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Parser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Control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Header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549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995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ConstantFolding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322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DefUseAnalysis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73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DeadCode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90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Inlining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787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569645"/>
                  </a:ext>
                </a:extLst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5333999" y="1690688"/>
            <a:ext cx="2622884" cy="45895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IR classes</a:t>
            </a:r>
          </a:p>
        </p:txBody>
      </p:sp>
      <p:sp>
        <p:nvSpPr>
          <p:cNvPr id="6" name="Right Arrow 5"/>
          <p:cNvSpPr/>
          <p:nvPr/>
        </p:nvSpPr>
        <p:spPr>
          <a:xfrm rot="5400000">
            <a:off x="-12337" y="3345807"/>
            <a:ext cx="2622884" cy="45895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1097" y="3083535"/>
            <a:ext cx="15226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IR</a:t>
            </a:r>
          </a:p>
          <a:p>
            <a:pPr algn="ctr"/>
            <a:r>
              <a:rPr lang="en-US" dirty="0"/>
              <a:t>manipulations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(visitors)</a:t>
            </a:r>
          </a:p>
        </p:txBody>
      </p:sp>
      <p:pic>
        <p:nvPicPr>
          <p:cNvPr id="8" name="Picture 7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763" y="2708108"/>
            <a:ext cx="308143" cy="308143"/>
          </a:xfrm>
          <a:prstGeom prst="rect">
            <a:avLst/>
          </a:prstGeom>
        </p:spPr>
      </p:pic>
      <p:pic>
        <p:nvPicPr>
          <p:cNvPr id="9" name="Picture 8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57" y="2685799"/>
            <a:ext cx="308143" cy="308143"/>
          </a:xfrm>
          <a:prstGeom prst="rect">
            <a:avLst/>
          </a:prstGeom>
        </p:spPr>
      </p:pic>
      <p:pic>
        <p:nvPicPr>
          <p:cNvPr id="10" name="Picture 9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365" y="2708108"/>
            <a:ext cx="308143" cy="308143"/>
          </a:xfrm>
          <a:prstGeom prst="rect">
            <a:avLst/>
          </a:prstGeom>
        </p:spPr>
      </p:pic>
      <p:pic>
        <p:nvPicPr>
          <p:cNvPr id="11" name="Picture 10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171" y="2708108"/>
            <a:ext cx="308143" cy="308143"/>
          </a:xfrm>
          <a:prstGeom prst="rect">
            <a:avLst/>
          </a:prstGeom>
        </p:spPr>
      </p:pic>
      <p:pic>
        <p:nvPicPr>
          <p:cNvPr id="12" name="Picture 11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034" y="2708108"/>
            <a:ext cx="308143" cy="308143"/>
          </a:xfrm>
          <a:prstGeom prst="rect">
            <a:avLst/>
          </a:prstGeom>
        </p:spPr>
      </p:pic>
      <p:pic>
        <p:nvPicPr>
          <p:cNvPr id="13" name="Picture 12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730" y="2708108"/>
            <a:ext cx="308143" cy="308143"/>
          </a:xfrm>
          <a:prstGeom prst="rect">
            <a:avLst/>
          </a:prstGeom>
        </p:spPr>
      </p:pic>
      <p:pic>
        <p:nvPicPr>
          <p:cNvPr id="14" name="Picture 13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9728" y="2708108"/>
            <a:ext cx="308143" cy="308143"/>
          </a:xfrm>
          <a:prstGeom prst="rect">
            <a:avLst/>
          </a:prstGeom>
        </p:spPr>
      </p:pic>
      <p:pic>
        <p:nvPicPr>
          <p:cNvPr id="17" name="Picture 16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763" y="3069056"/>
            <a:ext cx="308143" cy="308143"/>
          </a:xfrm>
          <a:prstGeom prst="rect">
            <a:avLst/>
          </a:prstGeom>
        </p:spPr>
      </p:pic>
      <p:pic>
        <p:nvPicPr>
          <p:cNvPr id="18" name="Picture 17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57" y="3069056"/>
            <a:ext cx="308143" cy="308143"/>
          </a:xfrm>
          <a:prstGeom prst="rect">
            <a:avLst/>
          </a:prstGeom>
        </p:spPr>
      </p:pic>
      <p:pic>
        <p:nvPicPr>
          <p:cNvPr id="19" name="Picture 18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171" y="4175961"/>
            <a:ext cx="308143" cy="308143"/>
          </a:xfrm>
          <a:prstGeom prst="rect">
            <a:avLst/>
          </a:prstGeom>
        </p:spPr>
      </p:pic>
      <p:pic>
        <p:nvPicPr>
          <p:cNvPr id="20" name="Picture 19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034" y="4175961"/>
            <a:ext cx="308143" cy="308143"/>
          </a:xfrm>
          <a:prstGeom prst="rect">
            <a:avLst/>
          </a:prstGeom>
        </p:spPr>
      </p:pic>
      <p:pic>
        <p:nvPicPr>
          <p:cNvPr id="22" name="Picture 21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57" y="3434714"/>
            <a:ext cx="308143" cy="308143"/>
          </a:xfrm>
          <a:prstGeom prst="rect">
            <a:avLst/>
          </a:prstGeom>
        </p:spPr>
      </p:pic>
      <p:pic>
        <p:nvPicPr>
          <p:cNvPr id="23" name="Picture 22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57" y="3795062"/>
            <a:ext cx="308143" cy="308143"/>
          </a:xfrm>
          <a:prstGeom prst="rect">
            <a:avLst/>
          </a:prstGeom>
        </p:spPr>
      </p:pic>
      <p:pic>
        <p:nvPicPr>
          <p:cNvPr id="24" name="Picture 23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763" y="3460816"/>
            <a:ext cx="308143" cy="308143"/>
          </a:xfrm>
          <a:prstGeom prst="rect">
            <a:avLst/>
          </a:prstGeom>
        </p:spPr>
      </p:pic>
      <p:pic>
        <p:nvPicPr>
          <p:cNvPr id="26" name="Picture 25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762" y="3795062"/>
            <a:ext cx="308143" cy="30814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72019" y="2677513"/>
            <a:ext cx="1661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Auto-generated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1856087" y="2639024"/>
            <a:ext cx="285533" cy="449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78127" y="4006865"/>
            <a:ext cx="1677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i="1" dirty="0"/>
              <a:t>Write only what</a:t>
            </a:r>
            <a:br>
              <a:rPr lang="en-US" i="1" dirty="0"/>
            </a:br>
            <a:r>
              <a:rPr lang="en-US" i="1" dirty="0"/>
              <a:t>you need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1856087" y="4105442"/>
            <a:ext cx="285533" cy="449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0136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90" y="136525"/>
            <a:ext cx="10515600" cy="774655"/>
          </a:xfrm>
        </p:spPr>
        <p:txBody>
          <a:bodyPr>
            <a:normAutofit fontScale="90000"/>
          </a:bodyPr>
          <a:lstStyle/>
          <a:p>
            <a:r>
              <a:rPr lang="en-US" dirty="0"/>
              <a:t>Visitor</a:t>
            </a:r>
            <a:br>
              <a:rPr lang="en-US" dirty="0"/>
            </a:br>
            <a:r>
              <a:rPr lang="en-US" dirty="0"/>
              <a:t> kinds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523007"/>
              </p:ext>
            </p:extLst>
          </p:nvPr>
        </p:nvGraphicFramePr>
        <p:xfrm>
          <a:off x="2037678" y="285380"/>
          <a:ext cx="9778020" cy="6584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1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7898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Visitor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Description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3086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Consolas" charset="0"/>
                        </a:rPr>
                        <a:t>Inspector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Simple</a:t>
                      </a:r>
                      <a:r>
                        <a:rPr lang="en-US" sz="2000" b="0" baseline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 read-only</a:t>
                      </a:r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 visitor that does not modify any IR nodes, just collects information.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086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Consolas" charset="0"/>
                        </a:rPr>
                        <a:t>Modifier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Visitor that does not change the tree/dag structure, </a:t>
                      </a:r>
                      <a:br>
                        <a:rPr lang="en-US" sz="2000" b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</a:br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but may “modify” nodes in place.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Consolas" charset="0"/>
                        </a:rPr>
                        <a:t>Transform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Full transformation visitor.</a:t>
                      </a:r>
                    </a:p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6908">
                <a:tc>
                  <a:txBody>
                    <a:bodyPr/>
                    <a:lstStyle/>
                    <a:p>
                      <a:r>
                        <a:rPr lang="en-US" sz="2000" b="0" dirty="0" err="1">
                          <a:solidFill>
                            <a:srgbClr val="262626"/>
                          </a:solidFill>
                          <a:latin typeface="Consolas" charset="0"/>
                        </a:rPr>
                        <a:t>PassManager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Combines several visitors, run in a sequence,</a:t>
                      </a:r>
                      <a:r>
                        <a:rPr lang="en-US" sz="2000" b="0" baseline="0" dirty="0">
                          <a:solidFill>
                            <a:srgbClr val="262626"/>
                          </a:solidFill>
                          <a:latin typeface="HelveticaNeue" charset="0"/>
                        </a:rPr>
                        <a:t> manages backtracking.</a:t>
                      </a:r>
                      <a:endParaRPr lang="en-US" sz="2000" b="0" dirty="0">
                        <a:solidFill>
                          <a:srgbClr val="262626"/>
                        </a:solidFill>
                        <a:latin typeface="HelveticaNeue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3086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nsolas" charset="0"/>
                          <a:ea typeface="Consolas" charset="0"/>
                          <a:cs typeface="Consolas" charset="0"/>
                        </a:rPr>
                        <a:t>PassRepeated</a:t>
                      </a:r>
                      <a:endParaRPr lang="en-US" sz="20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kern="1200" baseline="0" dirty="0">
                          <a:solidFill>
                            <a:srgbClr val="262626"/>
                          </a:solidFill>
                          <a:latin typeface="HelveticaNeue" charset="0"/>
                          <a:ea typeface="+mn-ea"/>
                          <a:cs typeface="+mn-cs"/>
                        </a:rPr>
                        <a:t>Repeats a sequence of visitors until convergence.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3086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nsolas" charset="0"/>
                          <a:ea typeface="Consolas" charset="0"/>
                          <a:cs typeface="Consolas" charset="0"/>
                        </a:rPr>
                        <a:t>VisitFunctor</a:t>
                      </a:r>
                      <a:endParaRPr lang="en-US" sz="20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kern="1200" baseline="0" dirty="0">
                          <a:solidFill>
                            <a:srgbClr val="262626"/>
                          </a:solidFill>
                          <a:latin typeface="HelveticaNeue" charset="0"/>
                          <a:ea typeface="+mn-ea"/>
                          <a:cs typeface="+mn-cs"/>
                        </a:rPr>
                        <a:t>Converts a function from Node* to Node* to a visitor.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863226"/>
                  </a:ext>
                </a:extLst>
              </a:tr>
              <a:tr h="773086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nsolas" charset="0"/>
                          <a:ea typeface="Consolas" charset="0"/>
                          <a:cs typeface="Consolas" charset="0"/>
                        </a:rPr>
                        <a:t>PassRepeatUntil</a:t>
                      </a:r>
                      <a:endParaRPr lang="en-US" sz="20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kern="1200" baseline="0" dirty="0">
                          <a:solidFill>
                            <a:srgbClr val="262626"/>
                          </a:solidFill>
                          <a:latin typeface="HelveticaNeue" charset="0"/>
                          <a:ea typeface="+mn-ea"/>
                          <a:cs typeface="+mn-cs"/>
                        </a:rPr>
                        <a:t>Repeats passes until a condition is met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777258"/>
                  </a:ext>
                </a:extLst>
              </a:tr>
              <a:tr h="773086"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nsolas" charset="0"/>
                          <a:ea typeface="Consolas" charset="0"/>
                          <a:cs typeface="Consolas" charset="0"/>
                        </a:rPr>
                        <a:t>PassIf</a:t>
                      </a:r>
                      <a:endParaRPr lang="en-US" sz="20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kern="1200" baseline="0" dirty="0">
                          <a:solidFill>
                            <a:srgbClr val="262626"/>
                          </a:solidFill>
                          <a:latin typeface="HelveticaNeue" charset="0"/>
                          <a:ea typeface="+mn-ea"/>
                          <a:cs typeface="+mn-cs"/>
                        </a:rPr>
                        <a:t>Executes a visitor if a condition is met.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950417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401077-6321-4FEE-B068-88FF10D0922C}"/>
              </a:ext>
            </a:extLst>
          </p:cNvPr>
          <p:cNvSpPr txBox="1"/>
          <p:nvPr/>
        </p:nvSpPr>
        <p:spPr>
          <a:xfrm>
            <a:off x="63548" y="1268569"/>
            <a:ext cx="1974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See</a:t>
            </a:r>
          </a:p>
          <a:p>
            <a:r>
              <a:rPr lang="en-US" dirty="0" err="1"/>
              <a:t>ir</a:t>
            </a:r>
            <a:r>
              <a:rPr lang="en-US" dirty="0"/>
              <a:t>/</a:t>
            </a:r>
            <a:r>
              <a:rPr lang="en-US" dirty="0" err="1"/>
              <a:t>pass_manager.h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4853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osceles Triangle 14"/>
          <p:cNvSpPr/>
          <p:nvPr/>
        </p:nvSpPr>
        <p:spPr>
          <a:xfrm>
            <a:off x="6809186" y="2492288"/>
            <a:ext cx="3157640" cy="3009225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/>
          <p:cNvSpPr/>
          <p:nvPr/>
        </p:nvSpPr>
        <p:spPr>
          <a:xfrm>
            <a:off x="8178165" y="4603338"/>
            <a:ext cx="827289" cy="898174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/>
          <p:cNvSpPr/>
          <p:nvPr/>
        </p:nvSpPr>
        <p:spPr>
          <a:xfrm>
            <a:off x="4766096" y="4444024"/>
            <a:ext cx="827289" cy="898174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732" y="257462"/>
            <a:ext cx="8229600" cy="1143000"/>
          </a:xfrm>
        </p:spPr>
        <p:txBody>
          <a:bodyPr/>
          <a:lstStyle/>
          <a:p>
            <a:r>
              <a:rPr lang="en-US" dirty="0"/>
              <a:t>IR rewriting using visitors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1524000" y="2349342"/>
            <a:ext cx="3157640" cy="3009225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74134" y="1720541"/>
            <a:ext cx="2097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Input DAG</a:t>
            </a:r>
          </a:p>
        </p:txBody>
      </p:sp>
      <p:sp>
        <p:nvSpPr>
          <p:cNvPr id="6" name="Oval 5"/>
          <p:cNvSpPr/>
          <p:nvPr/>
        </p:nvSpPr>
        <p:spPr>
          <a:xfrm>
            <a:off x="3183334" y="4248699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028272" y="5781558"/>
            <a:ext cx="1633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Modified DAG</a:t>
            </a:r>
          </a:p>
        </p:txBody>
      </p:sp>
      <p:cxnSp>
        <p:nvCxnSpPr>
          <p:cNvPr id="8" name="Straight Arrow Connector 7"/>
          <p:cNvCxnSpPr>
            <a:stCxn id="7" idx="0"/>
            <a:endCxn id="30" idx="3"/>
          </p:cNvCxnSpPr>
          <p:nvPr/>
        </p:nvCxnSpPr>
        <p:spPr>
          <a:xfrm flipV="1">
            <a:off x="2845099" y="5375712"/>
            <a:ext cx="446923" cy="4058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ight Arrow 13"/>
          <p:cNvSpPr/>
          <p:nvPr/>
        </p:nvSpPr>
        <p:spPr>
          <a:xfrm>
            <a:off x="5307528" y="2989534"/>
            <a:ext cx="1429770" cy="109842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visitor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8468520" y="4391645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8663013" y="5901978"/>
            <a:ext cx="1274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Dead code</a:t>
            </a:r>
          </a:p>
        </p:txBody>
      </p:sp>
      <p:cxnSp>
        <p:nvCxnSpPr>
          <p:cNvPr id="18" name="Straight Arrow Connector 17"/>
          <p:cNvCxnSpPr>
            <a:stCxn id="17" idx="1"/>
            <a:endCxn id="47" idx="5"/>
          </p:cNvCxnSpPr>
          <p:nvPr/>
        </p:nvCxnSpPr>
        <p:spPr>
          <a:xfrm flipH="1">
            <a:off x="7651397" y="6102033"/>
            <a:ext cx="101161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8839200" y="4006116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382000" y="3625116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8686800" y="3244116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8458200" y="2786916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8229600" y="2405916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063395" y="4248699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3606642" y="4150030"/>
            <a:ext cx="1269921" cy="46846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/>
          <p:cNvSpPr/>
          <p:nvPr/>
        </p:nvSpPr>
        <p:spPr>
          <a:xfrm>
            <a:off x="2878377" y="4477537"/>
            <a:ext cx="827289" cy="898174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064291" y="5924504"/>
            <a:ext cx="1169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New DAG</a:t>
            </a:r>
          </a:p>
        </p:txBody>
      </p:sp>
      <p:cxnSp>
        <p:nvCxnSpPr>
          <p:cNvPr id="38" name="Straight Arrow Connector 37"/>
          <p:cNvCxnSpPr>
            <a:endCxn id="29" idx="3"/>
          </p:cNvCxnSpPr>
          <p:nvPr/>
        </p:nvCxnSpPr>
        <p:spPr>
          <a:xfrm flipH="1" flipV="1">
            <a:off x="5179741" y="5342198"/>
            <a:ext cx="206219" cy="43936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Isosceles Triangle 46"/>
          <p:cNvSpPr/>
          <p:nvPr/>
        </p:nvSpPr>
        <p:spPr>
          <a:xfrm>
            <a:off x="7030931" y="5652946"/>
            <a:ext cx="827289" cy="898174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8022331" y="1700660"/>
            <a:ext cx="24353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Output DAG</a:t>
            </a:r>
          </a:p>
        </p:txBody>
      </p:sp>
      <p:cxnSp>
        <p:nvCxnSpPr>
          <p:cNvPr id="51" name="Straight Arrow Connector 50"/>
          <p:cNvCxnSpPr>
            <a:stCxn id="21" idx="3"/>
            <a:endCxn id="16" idx="7"/>
          </p:cNvCxnSpPr>
          <p:nvPr/>
        </p:nvCxnSpPr>
        <p:spPr>
          <a:xfrm flipH="1">
            <a:off x="8676900" y="4201442"/>
            <a:ext cx="198052" cy="22371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22" idx="5"/>
            <a:endCxn id="21" idx="1"/>
          </p:cNvCxnSpPr>
          <p:nvPr/>
        </p:nvCxnSpPr>
        <p:spPr>
          <a:xfrm>
            <a:off x="8590380" y="3820441"/>
            <a:ext cx="284572" cy="2191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23" idx="3"/>
            <a:endCxn id="22" idx="7"/>
          </p:cNvCxnSpPr>
          <p:nvPr/>
        </p:nvCxnSpPr>
        <p:spPr>
          <a:xfrm flipH="1">
            <a:off x="8590380" y="3439441"/>
            <a:ext cx="132172" cy="21918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24" idx="5"/>
            <a:endCxn id="23" idx="0"/>
          </p:cNvCxnSpPr>
          <p:nvPr/>
        </p:nvCxnSpPr>
        <p:spPr>
          <a:xfrm>
            <a:off x="8666580" y="2982242"/>
            <a:ext cx="142286" cy="26187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25" idx="5"/>
            <a:endCxn id="24" idx="0"/>
          </p:cNvCxnSpPr>
          <p:nvPr/>
        </p:nvCxnSpPr>
        <p:spPr>
          <a:xfrm>
            <a:off x="8437980" y="2601242"/>
            <a:ext cx="142286" cy="18567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214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Chaining visitors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const</a:t>
            </a:r>
            <a:r>
              <a:rPr lang="en-US" dirty="0"/>
              <a:t> IR::Node* node;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IR::Visitor v1, v2;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const</a:t>
            </a:r>
            <a:r>
              <a:rPr lang="en-US" dirty="0"/>
              <a:t> IR::Node* intermediate = node-&gt;apply(v1);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const</a:t>
            </a:r>
            <a:r>
              <a:rPr lang="en-US" dirty="0"/>
              <a:t> IR::Node* final = intermediate-&gt;apply(v2);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1740568" y="4497033"/>
            <a:ext cx="1640306" cy="1270608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node</a:t>
            </a:r>
          </a:p>
        </p:txBody>
      </p:sp>
      <p:sp>
        <p:nvSpPr>
          <p:cNvPr id="6" name="Right Arrow 5"/>
          <p:cNvSpPr/>
          <p:nvPr/>
        </p:nvSpPr>
        <p:spPr>
          <a:xfrm>
            <a:off x="3685252" y="4744551"/>
            <a:ext cx="1067222" cy="78997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v1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4906878" y="4540012"/>
            <a:ext cx="1640306" cy="1270608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dirty="0"/>
              <a:t>intermediate</a:t>
            </a:r>
          </a:p>
        </p:txBody>
      </p:sp>
      <p:sp>
        <p:nvSpPr>
          <p:cNvPr id="8" name="Right Arrow 7"/>
          <p:cNvSpPr/>
          <p:nvPr/>
        </p:nvSpPr>
        <p:spPr>
          <a:xfrm>
            <a:off x="6851562" y="4787530"/>
            <a:ext cx="1067222" cy="78997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v2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7995986" y="4497033"/>
            <a:ext cx="1640306" cy="1270608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final</a:t>
            </a:r>
          </a:p>
        </p:txBody>
      </p:sp>
      <p:pic>
        <p:nvPicPr>
          <p:cNvPr id="10" name="Picture 9" descr="hefty nickel &lt;strong&gt;chain link&lt;/strong&gt; paperweight and items below can be found at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836" y="378362"/>
            <a:ext cx="4190912" cy="195214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7698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11914"/>
            <a:ext cx="10515600" cy="701675"/>
          </a:xfrm>
        </p:spPr>
        <p:txBody>
          <a:bodyPr/>
          <a:lstStyle/>
          <a:p>
            <a:r>
              <a:rPr lang="en-US" dirty="0"/>
              <a:t>IR definition files = Java-like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13589"/>
            <a:ext cx="10515600" cy="560984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interface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IDeclaration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{ … }</a:t>
            </a:r>
          </a:p>
          <a:p>
            <a:pPr marL="0" indent="0">
              <a:buNone/>
            </a:pP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abstract Expression { … }</a:t>
            </a:r>
          </a:p>
          <a:p>
            <a:pPr marL="0" indent="0">
              <a:buNone/>
            </a:pP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abstract Statement :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StatOrDecl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{}</a:t>
            </a:r>
          </a:p>
          <a:p>
            <a:pPr marL="0" indent="0">
              <a:buNone/>
            </a:pP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class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AssignmentStatement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: Statement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Expression left;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Expression right;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dbprint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{ out &lt;&lt; left &lt;&lt; " = " &lt;&lt; right; }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endParaRPr lang="en-US" dirty="0">
              <a:latin typeface="Consolas" charset="0"/>
              <a:ea typeface="Consolas" charset="0"/>
              <a:cs typeface="Consola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9125" y="4667250"/>
            <a:ext cx="92365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/>
              <a:t>IR fields</a:t>
            </a:r>
            <a:endParaRPr lang="en-US" dirty="0"/>
          </a:p>
        </p:txBody>
      </p:sp>
      <p:cxnSp>
        <p:nvCxnSpPr>
          <p:cNvPr id="5" name="Straight Arrow Connector 4"/>
          <p:cNvCxnSpPr>
            <a:stCxn id="8" idx="1"/>
          </p:cNvCxnSpPr>
          <p:nvPr/>
        </p:nvCxnSpPr>
        <p:spPr>
          <a:xfrm flipH="1">
            <a:off x="5825359" y="1918216"/>
            <a:ext cx="2642366" cy="3204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467725" y="1733550"/>
            <a:ext cx="1576907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Class hierarchy</a:t>
            </a:r>
          </a:p>
        </p:txBody>
      </p:sp>
      <p:cxnSp>
        <p:nvCxnSpPr>
          <p:cNvPr id="11" name="Straight Arrow Connector 10"/>
          <p:cNvCxnSpPr>
            <a:stCxn id="8" idx="1"/>
          </p:cNvCxnSpPr>
          <p:nvPr/>
        </p:nvCxnSpPr>
        <p:spPr>
          <a:xfrm flipH="1">
            <a:off x="6944710" y="1918216"/>
            <a:ext cx="1523015" cy="116394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1"/>
          </p:cNvCxnSpPr>
          <p:nvPr/>
        </p:nvCxnSpPr>
        <p:spPr>
          <a:xfrm flipH="1">
            <a:off x="7930055" y="1918216"/>
            <a:ext cx="537670" cy="21492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1"/>
          </p:cNvCxnSpPr>
          <p:nvPr/>
        </p:nvCxnSpPr>
        <p:spPr>
          <a:xfrm flipH="1" flipV="1">
            <a:off x="5021317" y="4667250"/>
            <a:ext cx="3217808" cy="1846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846779" y="5266997"/>
            <a:ext cx="2039469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/>
              <a:t>standard IR method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467726" y="1096570"/>
            <a:ext cx="297498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Interfaces (pure virtual bases)</a:t>
            </a:r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flipH="1" flipV="1">
            <a:off x="6416566" y="1253359"/>
            <a:ext cx="2051160" cy="278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4" idx="1"/>
          </p:cNvCxnSpPr>
          <p:nvPr/>
        </p:nvCxnSpPr>
        <p:spPr>
          <a:xfrm flipH="1">
            <a:off x="5147441" y="4851916"/>
            <a:ext cx="3091684" cy="1846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033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9752"/>
            <a:ext cx="10515600" cy="1142399"/>
          </a:xfrm>
        </p:spPr>
        <p:txBody>
          <a:bodyPr/>
          <a:lstStyle/>
          <a:p>
            <a:r>
              <a:rPr lang="en-US" dirty="0"/>
              <a:t>Front-end 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078" y="1375719"/>
            <a:ext cx="10876722" cy="523430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~ 174 concrete classes, 25 abstract classes, 13 interfaces</a:t>
            </a:r>
          </a:p>
          <a:p>
            <a:r>
              <a:rPr lang="en-US" dirty="0"/>
              <a:t>P4</a:t>
            </a:r>
            <a:r>
              <a:rPr lang="en-US" baseline="-25000" dirty="0"/>
              <a:t>14</a:t>
            </a:r>
            <a:r>
              <a:rPr lang="en-US" dirty="0"/>
              <a:t> (v1.def – 38 classes) and P4</a:t>
            </a:r>
            <a:r>
              <a:rPr lang="en-US" baseline="-25000" dirty="0"/>
              <a:t>16</a:t>
            </a:r>
            <a:r>
              <a:rPr lang="en-US" dirty="0"/>
              <a:t> (all other *.</a:t>
            </a:r>
            <a:r>
              <a:rPr lang="en-US" dirty="0" err="1"/>
              <a:t>def</a:t>
            </a:r>
            <a:r>
              <a:rPr lang="en-US" dirty="0"/>
              <a:t>)</a:t>
            </a:r>
          </a:p>
          <a:p>
            <a:r>
              <a:rPr lang="en-US" dirty="0"/>
              <a:t>Few classes in common to P4</a:t>
            </a:r>
            <a:r>
              <a:rPr lang="en-US" baseline="-25000" dirty="0"/>
              <a:t>14</a:t>
            </a:r>
            <a:r>
              <a:rPr lang="en-US" dirty="0"/>
              <a:t> and P4</a:t>
            </a:r>
            <a:r>
              <a:rPr lang="en-US" baseline="-25000" dirty="0"/>
              <a:t>16</a:t>
            </a:r>
          </a:p>
          <a:p>
            <a:r>
              <a:rPr lang="en-US" dirty="0"/>
              <a:t>Java-like inheritance</a:t>
            </a:r>
          </a:p>
          <a:p>
            <a:pPr lvl="1"/>
            <a:r>
              <a:rPr lang="en-US" dirty="0" err="1"/>
              <a:t>INode</a:t>
            </a:r>
            <a:r>
              <a:rPr lang="en-US" dirty="0"/>
              <a:t> base virtual class</a:t>
            </a:r>
          </a:p>
          <a:p>
            <a:pPr lvl="1"/>
            <a:r>
              <a:rPr lang="en-US" dirty="0"/>
              <a:t>All IR classes descend from Node (</a:t>
            </a:r>
            <a:r>
              <a:rPr lang="en-US" dirty="0" err="1"/>
              <a:t>node.cpp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Some nodes may implement multiple interfaces</a:t>
            </a:r>
          </a:p>
          <a:p>
            <a:pPr lvl="2"/>
            <a:r>
              <a:rPr lang="en-US" dirty="0"/>
              <a:t>e.g., </a:t>
            </a:r>
            <a:r>
              <a:rPr lang="en-US" dirty="0" err="1"/>
              <a:t>IDeclaration</a:t>
            </a:r>
            <a:r>
              <a:rPr lang="en-US" dirty="0"/>
              <a:t> and </a:t>
            </a:r>
            <a:r>
              <a:rPr lang="en-US" dirty="0" err="1"/>
              <a:t>INamespace</a:t>
            </a:r>
            <a:endParaRPr lang="en-US" dirty="0"/>
          </a:p>
          <a:p>
            <a:r>
              <a:rPr lang="en-US" dirty="0"/>
              <a:t>Core abstract classes</a:t>
            </a:r>
          </a:p>
          <a:p>
            <a:pPr lvl="1"/>
            <a:r>
              <a:rPr lang="en-US" dirty="0"/>
              <a:t>Expression – base class for all expressions</a:t>
            </a:r>
          </a:p>
          <a:p>
            <a:pPr lvl="1"/>
            <a:r>
              <a:rPr lang="en-US" dirty="0"/>
              <a:t>Type – base class for all types</a:t>
            </a:r>
          </a:p>
          <a:p>
            <a:pPr lvl="1"/>
            <a:r>
              <a:rPr lang="en-US" dirty="0"/>
              <a:t>Statement – base class for all statements</a:t>
            </a:r>
          </a:p>
          <a:p>
            <a:pPr lvl="1"/>
            <a:r>
              <a:rPr lang="en-US" dirty="0"/>
              <a:t>Declaration – base class for many declarations</a:t>
            </a:r>
          </a:p>
          <a:p>
            <a:pPr lvl="1"/>
            <a:r>
              <a:rPr lang="en-US" dirty="0" err="1"/>
              <a:t>Type_Declaration</a:t>
            </a:r>
            <a:r>
              <a:rPr lang="en-US" dirty="0"/>
              <a:t> – base class for declarations that are also types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200" y="77591"/>
            <a:ext cx="3467100" cy="259625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061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22696"/>
          </a:xfrm>
        </p:spPr>
        <p:txBody>
          <a:bodyPr/>
          <a:lstStyle/>
          <a:p>
            <a:r>
              <a:rPr lang="en-US" dirty="0"/>
              <a:t>Learning the IR by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8048"/>
            <a:ext cx="10515600" cy="58017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Front-end and mid-end passes can all dump IR back as P4 source</a:t>
            </a:r>
            <a:br>
              <a:rPr lang="en-US" i="1" dirty="0"/>
            </a:br>
            <a:r>
              <a:rPr lang="en-US" i="1" dirty="0"/>
              <a:t>with IR as comments; use --top4 pass and –v compiler arguments</a:t>
            </a:r>
          </a:p>
          <a:p>
            <a:pPr marL="0" indent="0">
              <a:buNone/>
            </a:pP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/* </a:t>
            </a:r>
            <a:b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&lt;P4Program&gt;(18274)</a:t>
            </a:r>
            <a:b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&lt;IndexedVector&lt;Node&gt;&gt;(18275) */</a:t>
            </a:r>
            <a:b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/* </a:t>
            </a:r>
            <a:b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&lt;Type_Struct&gt;(15)struct Version */</a:t>
            </a:r>
          </a:p>
          <a:p>
            <a:pPr marL="0" indent="0">
              <a:buNone/>
            </a:pPr>
            <a:r>
              <a:rPr lang="de-DE" dirty="0">
                <a:latin typeface="Consolas" charset="0"/>
                <a:ea typeface="Consolas" charset="0"/>
                <a:cs typeface="Consolas" charset="0"/>
              </a:rPr>
              <a:t>struct Version {</a:t>
            </a:r>
            <a:br>
              <a:rPr lang="de-DE" dirty="0"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/* </a:t>
            </a:r>
            <a:b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  &lt;StructField&gt;(10)major/0</a:t>
            </a:r>
            <a:b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    &lt;Annotations&gt;(2)</a:t>
            </a:r>
            <a:b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    &lt;Type_Bits&gt;(9)bit&lt;8&gt; */</a:t>
            </a:r>
            <a:br>
              <a:rPr lang="de-DE" dirty="0"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latin typeface="Consolas" charset="0"/>
                <a:ea typeface="Consolas" charset="0"/>
                <a:cs typeface="Consolas" charset="0"/>
              </a:rPr>
              <a:t>        bit&lt;8&gt; major;</a:t>
            </a:r>
            <a:br>
              <a:rPr lang="de-DE" dirty="0">
                <a:latin typeface="Consolas" charset="0"/>
                <a:ea typeface="Consolas" charset="0"/>
                <a:cs typeface="Consolas" charset="0"/>
              </a:rPr>
            </a:br>
            <a:r>
              <a:rPr lang="de-DE" dirty="0">
                <a:latin typeface="Consolas" charset="0"/>
                <a:ea typeface="Consolas" charset="0"/>
                <a:cs typeface="Consolas" charset="0"/>
              </a:rPr>
              <a:t>...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933" y="2137503"/>
            <a:ext cx="2683510" cy="23397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312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25689"/>
            <a:ext cx="10515600" cy="1325563"/>
          </a:xfrm>
        </p:spPr>
        <p:txBody>
          <a:bodyPr/>
          <a:lstStyle/>
          <a:p>
            <a:r>
              <a:rPr lang="en-US" dirty="0"/>
              <a:t>What’s in the box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6864" y="0"/>
            <a:ext cx="3295135" cy="3229233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972355"/>
            <a:ext cx="10515600" cy="57748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Compiler source code (C++)</a:t>
            </a:r>
          </a:p>
          <a:p>
            <a:pPr lvl="1"/>
            <a:r>
              <a:rPr lang="en-US" dirty="0"/>
              <a:t>currently alpha quality release</a:t>
            </a:r>
          </a:p>
          <a:p>
            <a:r>
              <a:rPr lang="en-US" dirty="0"/>
              <a:t>Two front-ends</a:t>
            </a:r>
          </a:p>
          <a:p>
            <a:pPr lvl="1"/>
            <a:r>
              <a:rPr lang="en-US" dirty="0"/>
              <a:t>P4</a:t>
            </a:r>
            <a:r>
              <a:rPr lang="en-US" baseline="-25000" dirty="0"/>
              <a:t>14</a:t>
            </a:r>
            <a:r>
              <a:rPr lang="en-US" dirty="0"/>
              <a:t> (v1.0, v1.1)</a:t>
            </a:r>
          </a:p>
          <a:p>
            <a:pPr lvl="1"/>
            <a:r>
              <a:rPr lang="en-US" dirty="0"/>
              <a:t>P4</a:t>
            </a:r>
            <a:r>
              <a:rPr lang="en-US" baseline="-25000" dirty="0"/>
              <a:t>16</a:t>
            </a:r>
          </a:p>
          <a:p>
            <a:r>
              <a:rPr lang="en-US" dirty="0"/>
              <a:t>Converter P4</a:t>
            </a:r>
            <a:r>
              <a:rPr lang="en-US" baseline="-25000" dirty="0"/>
              <a:t>14</a:t>
            </a:r>
            <a:r>
              <a:rPr lang="en-US" dirty="0"/>
              <a:t> =&gt; P4</a:t>
            </a:r>
            <a:r>
              <a:rPr lang="en-US" baseline="-25000" dirty="0"/>
              <a:t>16</a:t>
            </a:r>
          </a:p>
          <a:p>
            <a:r>
              <a:rPr lang="en-US" dirty="0"/>
              <a:t>Multiple back-ends:</a:t>
            </a:r>
          </a:p>
          <a:p>
            <a:pPr lvl="1"/>
            <a:r>
              <a:rPr lang="en-US" dirty="0" err="1"/>
              <a:t>eBPF</a:t>
            </a:r>
            <a:r>
              <a:rPr lang="en-US" dirty="0"/>
              <a:t> =&gt; generates C code that can be compiled to extended Berkeley Packet Filters programs</a:t>
            </a:r>
          </a:p>
          <a:p>
            <a:pPr lvl="1"/>
            <a:r>
              <a:rPr lang="en-US" dirty="0" err="1"/>
              <a:t>uBPF</a:t>
            </a:r>
            <a:r>
              <a:rPr lang="en-US" dirty="0"/>
              <a:t> =&gt; C code that can be compiled to user-space BPF</a:t>
            </a:r>
          </a:p>
          <a:p>
            <a:pPr lvl="1"/>
            <a:r>
              <a:rPr lang="en-US" dirty="0"/>
              <a:t>bmv2 =&gt; generates JSON files that can be used to drive the </a:t>
            </a:r>
            <a:r>
              <a:rPr lang="en-US" dirty="0" err="1"/>
              <a:t>simple_switch</a:t>
            </a:r>
            <a:r>
              <a:rPr lang="en-US" dirty="0"/>
              <a:t> network simulator built using BMv2 (behavioral model version 2)</a:t>
            </a:r>
          </a:p>
          <a:p>
            <a:pPr lvl="1"/>
            <a:r>
              <a:rPr lang="en-US" dirty="0"/>
              <a:t>p4test =&gt; fake test back-end</a:t>
            </a:r>
          </a:p>
          <a:p>
            <a:pPr lvl="1"/>
            <a:r>
              <a:rPr lang="en-US" dirty="0"/>
              <a:t>p4c-dpdk =&gt; generates DPDK assembly code to run in user-space</a:t>
            </a:r>
          </a:p>
          <a:p>
            <a:pPr lvl="1"/>
            <a:r>
              <a:rPr lang="en-US" dirty="0"/>
              <a:t>bmv2 </a:t>
            </a:r>
            <a:r>
              <a:rPr lang="en-US" dirty="0" err="1"/>
              <a:t>psa</a:t>
            </a:r>
            <a:r>
              <a:rPr lang="en-US" dirty="0"/>
              <a:t> =&gt; generates JSON for the PSA network simulator using BMv2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545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87375"/>
          </a:xfrm>
        </p:spPr>
        <p:txBody>
          <a:bodyPr>
            <a:normAutofit fontScale="90000"/>
          </a:bodyPr>
          <a:lstStyle/>
          <a:p>
            <a:r>
              <a:rPr lang="en-US" dirty="0"/>
              <a:t>IR Generated C++ code (fragment)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6854" y="739890"/>
            <a:ext cx="9322182" cy="602932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class </a:t>
            </a:r>
            <a:r>
              <a:rPr lang="en-US" dirty="0" err="1"/>
              <a:t>AssignmentStatement</a:t>
            </a:r>
            <a:r>
              <a:rPr lang="en-US" dirty="0"/>
              <a:t> : public Statement {</a:t>
            </a:r>
            <a:br>
              <a:rPr lang="en-US" dirty="0"/>
            </a:br>
            <a:r>
              <a:rPr lang="en-US" dirty="0"/>
              <a:t> public:</a:t>
            </a:r>
            <a:br>
              <a:rPr lang="en-US" dirty="0"/>
            </a:br>
            <a:r>
              <a:rPr lang="en-US" dirty="0"/>
              <a:t>    </a:t>
            </a:r>
            <a:r>
              <a:rPr lang="en-US" dirty="0" err="1"/>
              <a:t>const</a:t>
            </a:r>
            <a:r>
              <a:rPr lang="en-US" dirty="0"/>
              <a:t> Expression* left;</a:t>
            </a:r>
            <a:br>
              <a:rPr lang="en-US" dirty="0"/>
            </a:br>
            <a:r>
              <a:rPr lang="en-US" dirty="0"/>
              <a:t>    </a:t>
            </a:r>
            <a:r>
              <a:rPr lang="en-US" dirty="0" err="1"/>
              <a:t>const</a:t>
            </a:r>
            <a:r>
              <a:rPr lang="en-US" dirty="0"/>
              <a:t> Expression* right;</a:t>
            </a:r>
            <a:br>
              <a:rPr lang="en-US" dirty="0"/>
            </a:br>
            <a:r>
              <a:rPr lang="en-US" dirty="0"/>
              <a:t>    void </a:t>
            </a:r>
            <a:r>
              <a:rPr lang="en-US" dirty="0" err="1"/>
              <a:t>dbprint</a:t>
            </a:r>
            <a:r>
              <a:rPr lang="en-US" dirty="0"/>
              <a:t>(</a:t>
            </a:r>
            <a:r>
              <a:rPr lang="en-US" dirty="0" err="1"/>
              <a:t>std</a:t>
            </a:r>
            <a:r>
              <a:rPr lang="en-US" dirty="0"/>
              <a:t>::</a:t>
            </a:r>
            <a:r>
              <a:rPr lang="en-US" dirty="0" err="1"/>
              <a:t>ostream</a:t>
            </a:r>
            <a:r>
              <a:rPr lang="en-US" dirty="0"/>
              <a:t> &amp;out) </a:t>
            </a:r>
            <a:r>
              <a:rPr lang="en-US" dirty="0" err="1"/>
              <a:t>const</a:t>
            </a:r>
            <a:r>
              <a:rPr lang="en-US" dirty="0"/>
              <a:t> override { out &lt;&lt; left &lt;&lt; " = " &lt;&lt; right; }</a:t>
            </a:r>
            <a:br>
              <a:rPr lang="en-US" dirty="0"/>
            </a:br>
            <a:r>
              <a:rPr lang="en-US" dirty="0"/>
              <a:t>    </a:t>
            </a:r>
            <a:r>
              <a:rPr lang="en-US" dirty="0" err="1"/>
              <a:t>bool</a:t>
            </a:r>
            <a:r>
              <a:rPr lang="en-US" dirty="0"/>
              <a:t> operator==(</a:t>
            </a:r>
            <a:r>
              <a:rPr lang="en-US" dirty="0" err="1"/>
              <a:t>const</a:t>
            </a:r>
            <a:r>
              <a:rPr lang="en-US" dirty="0"/>
              <a:t> </a:t>
            </a:r>
            <a:r>
              <a:rPr lang="en-US" dirty="0" err="1"/>
              <a:t>AssignmentStatement&amp;a</a:t>
            </a:r>
            <a:r>
              <a:rPr lang="en-US" dirty="0"/>
              <a:t>) </a:t>
            </a:r>
            <a:r>
              <a:rPr lang="en-US" dirty="0" err="1"/>
              <a:t>const</a:t>
            </a:r>
            <a:r>
              <a:rPr lang="en-US" dirty="0"/>
              <a:t> {</a:t>
            </a:r>
            <a:br>
              <a:rPr lang="en-US" dirty="0"/>
            </a:br>
            <a:r>
              <a:rPr lang="en-US" dirty="0"/>
              <a:t>        return Statement::operator==(a)</a:t>
            </a:r>
            <a:br>
              <a:rPr lang="en-US" dirty="0"/>
            </a:br>
            <a:r>
              <a:rPr lang="en-US" dirty="0"/>
              <a:t>        &amp;&amp; left == </a:t>
            </a:r>
            <a:r>
              <a:rPr lang="en-US" dirty="0" err="1"/>
              <a:t>a.left</a:t>
            </a:r>
            <a:br>
              <a:rPr lang="en-US" dirty="0"/>
            </a:br>
            <a:r>
              <a:rPr lang="en-US" dirty="0"/>
              <a:t>        &amp;&amp; right == </a:t>
            </a:r>
            <a:r>
              <a:rPr lang="en-US" dirty="0" err="1"/>
              <a:t>a.right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>    }</a:t>
            </a:r>
            <a:br>
              <a:rPr lang="en-US" dirty="0"/>
            </a:br>
            <a:r>
              <a:rPr lang="en-US" dirty="0"/>
              <a:t>    void </a:t>
            </a:r>
            <a:r>
              <a:rPr lang="en-US" dirty="0" err="1"/>
              <a:t>visit_children</a:t>
            </a:r>
            <a:r>
              <a:rPr lang="en-US" dirty="0"/>
              <a:t>(Visitor &amp;v) override;</a:t>
            </a:r>
            <a:br>
              <a:rPr lang="en-US" dirty="0"/>
            </a:br>
            <a:r>
              <a:rPr lang="en-US" dirty="0"/>
              <a:t>    void </a:t>
            </a:r>
            <a:r>
              <a:rPr lang="en-US" dirty="0" err="1"/>
              <a:t>visit_children</a:t>
            </a:r>
            <a:r>
              <a:rPr lang="en-US" dirty="0"/>
              <a:t>(Visitor &amp;v) </a:t>
            </a:r>
            <a:r>
              <a:rPr lang="en-US" dirty="0" err="1"/>
              <a:t>const</a:t>
            </a:r>
            <a:r>
              <a:rPr lang="en-US" dirty="0"/>
              <a:t> override;</a:t>
            </a:r>
            <a:br>
              <a:rPr lang="en-US" dirty="0"/>
            </a:br>
            <a:r>
              <a:rPr lang="en-US" dirty="0"/>
              <a:t>    void validate() </a:t>
            </a:r>
            <a:r>
              <a:rPr lang="en-US" dirty="0" err="1"/>
              <a:t>const</a:t>
            </a:r>
            <a:r>
              <a:rPr lang="en-US" dirty="0"/>
              <a:t> override {</a:t>
            </a:r>
            <a:br>
              <a:rPr lang="en-US" dirty="0"/>
            </a:br>
            <a:r>
              <a:rPr lang="en-US" dirty="0"/>
              <a:t>        CHECK_NULL(left);</a:t>
            </a:r>
            <a:br>
              <a:rPr lang="en-US" dirty="0"/>
            </a:br>
            <a:r>
              <a:rPr lang="en-US" dirty="0"/>
              <a:t>        CHECK_NULL(right); }</a:t>
            </a:r>
            <a:br>
              <a:rPr lang="en-US" dirty="0"/>
            </a:br>
            <a:r>
              <a:rPr lang="en-US" dirty="0"/>
              <a:t>    </a:t>
            </a:r>
            <a:r>
              <a:rPr lang="en-US" dirty="0" err="1"/>
              <a:t>const</a:t>
            </a:r>
            <a:r>
              <a:rPr lang="en-US" dirty="0"/>
              <a:t> char *</a:t>
            </a:r>
            <a:r>
              <a:rPr lang="en-US" dirty="0" err="1"/>
              <a:t>node_type_name</a:t>
            </a:r>
            <a:r>
              <a:rPr lang="en-US" dirty="0"/>
              <a:t>() </a:t>
            </a:r>
            <a:r>
              <a:rPr lang="en-US" dirty="0" err="1"/>
              <a:t>const</a:t>
            </a:r>
            <a:r>
              <a:rPr lang="en-US" dirty="0"/>
              <a:t>  { return "</a:t>
            </a:r>
            <a:r>
              <a:rPr lang="en-US" dirty="0" err="1"/>
              <a:t>AssignmentStatement</a:t>
            </a:r>
            <a:r>
              <a:rPr lang="en-US" dirty="0"/>
              <a:t>"; }</a:t>
            </a:r>
            <a:br>
              <a:rPr lang="en-US" dirty="0"/>
            </a:br>
            <a:r>
              <a:rPr lang="en-US" dirty="0"/>
              <a:t>    static </a:t>
            </a:r>
            <a:r>
              <a:rPr lang="en-US" dirty="0" err="1"/>
              <a:t>cstring</a:t>
            </a:r>
            <a:r>
              <a:rPr lang="en-US" dirty="0"/>
              <a:t> </a:t>
            </a:r>
            <a:r>
              <a:rPr lang="en-US" dirty="0" err="1"/>
              <a:t>static_type_name</a:t>
            </a:r>
            <a:r>
              <a:rPr lang="en-US" dirty="0"/>
              <a:t>()  { return "</a:t>
            </a:r>
            <a:r>
              <a:rPr lang="en-US" dirty="0" err="1"/>
              <a:t>AssignmentStatement</a:t>
            </a:r>
            <a:r>
              <a:rPr lang="en-US" dirty="0"/>
              <a:t>"; } </a:t>
            </a:r>
            <a:br>
              <a:rPr lang="en-US" dirty="0"/>
            </a:br>
            <a:r>
              <a:rPr lang="en-US" dirty="0"/>
              <a:t>    IRNODE_SUBCLASS(</a:t>
            </a:r>
            <a:r>
              <a:rPr lang="en-US" dirty="0" err="1"/>
              <a:t>AssignmentStatement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    </a:t>
            </a:r>
            <a:r>
              <a:rPr lang="en-US" dirty="0" err="1"/>
              <a:t>AssignmentStatement</a:t>
            </a:r>
            <a:r>
              <a:rPr lang="en-US" dirty="0"/>
              <a:t>(</a:t>
            </a:r>
            <a:r>
              <a:rPr lang="en-US" dirty="0" err="1"/>
              <a:t>Util</a:t>
            </a:r>
            <a:r>
              <a:rPr lang="en-US" dirty="0"/>
              <a:t>::</a:t>
            </a:r>
            <a:r>
              <a:rPr lang="en-US" dirty="0" err="1"/>
              <a:t>SourceInfo</a:t>
            </a:r>
            <a:r>
              <a:rPr lang="en-US" dirty="0"/>
              <a:t> </a:t>
            </a:r>
            <a:r>
              <a:rPr lang="en-US" dirty="0" err="1"/>
              <a:t>srcInfo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        </a:t>
            </a:r>
            <a:r>
              <a:rPr lang="en-US" dirty="0" err="1"/>
              <a:t>const</a:t>
            </a:r>
            <a:r>
              <a:rPr lang="en-US" dirty="0"/>
              <a:t> Expression* left,</a:t>
            </a:r>
            <a:br>
              <a:rPr lang="en-US" dirty="0"/>
            </a:br>
            <a:r>
              <a:rPr lang="en-US" dirty="0"/>
              <a:t>        </a:t>
            </a:r>
            <a:r>
              <a:rPr lang="en-US" dirty="0" err="1"/>
              <a:t>const</a:t>
            </a:r>
            <a:r>
              <a:rPr lang="en-US" dirty="0"/>
              <a:t> Expression* right) :</a:t>
            </a:r>
            <a:br>
              <a:rPr lang="en-US" dirty="0"/>
            </a:br>
            <a:r>
              <a:rPr lang="en-US" dirty="0"/>
              <a:t>        Statement(</a:t>
            </a:r>
            <a:r>
              <a:rPr lang="en-US" dirty="0" err="1"/>
              <a:t>srcInfo</a:t>
            </a:r>
            <a:r>
              <a:rPr lang="en-US" dirty="0"/>
              <a:t>),</a:t>
            </a:r>
            <a:br>
              <a:rPr lang="en-US" dirty="0"/>
            </a:br>
            <a:r>
              <a:rPr lang="en-US" dirty="0"/>
              <a:t>        left(left),</a:t>
            </a:r>
            <a:br>
              <a:rPr lang="en-US" dirty="0"/>
            </a:br>
            <a:r>
              <a:rPr lang="en-US" dirty="0"/>
              <a:t>        right(right)</a:t>
            </a:r>
            <a:br>
              <a:rPr lang="en-US" dirty="0"/>
            </a:br>
            <a:r>
              <a:rPr lang="en-US" dirty="0"/>
              <a:t>    { validate(); }</a:t>
            </a:r>
            <a:br>
              <a:rPr lang="en-US" dirty="0"/>
            </a:br>
            <a:r>
              <a:rPr lang="en-US" dirty="0"/>
              <a:t>};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558" y="1236538"/>
            <a:ext cx="2775857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Fields (</a:t>
            </a:r>
            <a:r>
              <a:rPr lang="en-US"/>
              <a:t>immutable IR </a:t>
            </a:r>
            <a:r>
              <a:rPr lang="en-US" dirty="0"/>
              <a:t>fields)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4509" y="2239313"/>
            <a:ext cx="180780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Equality operator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15347" y="1587356"/>
            <a:ext cx="127906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debug print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9697" y="2923403"/>
            <a:ext cx="241341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/>
              <a:t>Interaction with visitor</a:t>
            </a:r>
            <a:r>
              <a:rPr lang="en-US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8043" y="3522529"/>
            <a:ext cx="188609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/>
              <a:t>Invariant checking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7822" y="4202138"/>
            <a:ext cx="188449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Dynamic type info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9779" y="4957059"/>
            <a:ext cx="129253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r"/>
            <a:r>
              <a:rPr lang="en-US"/>
              <a:t>Constructor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57150" y="5326391"/>
            <a:ext cx="1636987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Source position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361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IR Definition language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5088"/>
            <a:ext cx="10515600" cy="5601959"/>
          </a:xfrm>
        </p:spPr>
        <p:txBody>
          <a:bodyPr>
            <a:normAutofit/>
          </a:bodyPr>
          <a:lstStyle/>
          <a:p>
            <a:r>
              <a:rPr lang="en-US" dirty="0"/>
              <a:t>C/C++ comments are ignored.</a:t>
            </a:r>
          </a:p>
          <a:p>
            <a:r>
              <a:rPr lang="en-US" dirty="0"/>
              <a:t>Subset of C++.</a:t>
            </a:r>
          </a:p>
          <a:p>
            <a:r>
              <a:rPr lang="en-US" dirty="0"/>
              <a:t>#emit/#end: enclosed text literally copied to to output .h file</a:t>
            </a:r>
          </a:p>
          <a:p>
            <a:r>
              <a:rPr lang="en-US" dirty="0"/>
              <a:t>#</a:t>
            </a:r>
            <a:r>
              <a:rPr lang="en-US" dirty="0" err="1"/>
              <a:t>emit_impl</a:t>
            </a:r>
            <a:r>
              <a:rPr lang="en-US" dirty="0"/>
              <a:t>/#end: enclosed text literally copied to output .</a:t>
            </a:r>
            <a:r>
              <a:rPr lang="en-US" dirty="0" err="1"/>
              <a:t>cpp</a:t>
            </a:r>
            <a:r>
              <a:rPr lang="en-US" dirty="0"/>
              <a:t> file</a:t>
            </a:r>
          </a:p>
          <a:p>
            <a:r>
              <a:rPr lang="en-US" dirty="0"/>
              <a:t>#</a:t>
            </a:r>
            <a:r>
              <a:rPr lang="en-US" dirty="0" err="1"/>
              <a:t>noXXX</a:t>
            </a:r>
            <a:r>
              <a:rPr lang="en-US" dirty="0"/>
              <a:t>: do not emit the specified implementation for the XXX method</a:t>
            </a:r>
          </a:p>
          <a:p>
            <a:pPr lvl="1"/>
            <a:r>
              <a:rPr lang="en-US" dirty="0"/>
              <a:t>e.g., #</a:t>
            </a:r>
            <a:r>
              <a:rPr lang="en-US" dirty="0" err="1"/>
              <a:t>noconstructor</a:t>
            </a:r>
            <a:r>
              <a:rPr lang="en-US" dirty="0"/>
              <a:t>, #</a:t>
            </a:r>
            <a:r>
              <a:rPr lang="en-US" dirty="0" err="1"/>
              <a:t>nodbprint</a:t>
            </a:r>
            <a:r>
              <a:rPr lang="en-US" dirty="0"/>
              <a:t>, #</a:t>
            </a:r>
            <a:r>
              <a:rPr lang="en-US" dirty="0" err="1"/>
              <a:t>novisit_children</a:t>
            </a:r>
            <a:r>
              <a:rPr lang="en-US" dirty="0"/>
              <a:t>, #</a:t>
            </a:r>
            <a:r>
              <a:rPr lang="en-US" dirty="0" err="1"/>
              <a:t>nooperator</a:t>
            </a:r>
            <a:r>
              <a:rPr lang="en-US" dirty="0"/>
              <a:t>==</a:t>
            </a:r>
          </a:p>
          <a:p>
            <a:r>
              <a:rPr lang="en-US" dirty="0"/>
              <a:t>#apply: generate apply overload for visitors</a:t>
            </a:r>
            <a:br>
              <a:rPr lang="en-US" dirty="0"/>
            </a:br>
            <a:r>
              <a:rPr lang="en-US" dirty="0"/>
              <a:t>(rarely needed: makes visitor return same type instead of Node*)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590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11860"/>
          </a:xfrm>
        </p:spPr>
        <p:txBody>
          <a:bodyPr/>
          <a:lstStyle/>
          <a:p>
            <a:r>
              <a:rPr lang="en-US" dirty="0"/>
              <a:t>IR Definition Language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1860"/>
            <a:ext cx="10515600" cy="584327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inline</a:t>
            </a:r>
            <a:r>
              <a:rPr lang="en-US" sz="2400" dirty="0"/>
              <a:t>: Field is not a pointer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static</a:t>
            </a:r>
            <a:r>
              <a:rPr lang="en-US" sz="2400" dirty="0"/>
              <a:t>: denotes a static field or method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lang="en-US" sz="2400" dirty="0"/>
              <a:t>,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private</a:t>
            </a:r>
            <a:r>
              <a:rPr lang="en-US" sz="2400" dirty="0"/>
              <a:t>,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protected</a:t>
            </a:r>
            <a:r>
              <a:rPr lang="en-US" sz="2400" dirty="0"/>
              <a:t>,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virtual</a:t>
            </a:r>
            <a:r>
              <a:rPr lang="en-US" sz="2400" dirty="0"/>
              <a:t>,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r>
              <a:rPr lang="en-US" sz="2400" dirty="0"/>
              <a:t>,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namespace</a:t>
            </a:r>
            <a:r>
              <a:rPr lang="en-US" sz="2400" dirty="0"/>
              <a:t>: as in C++</a:t>
            </a:r>
          </a:p>
          <a:p>
            <a:r>
              <a:rPr lang="en-US" sz="2400" dirty="0"/>
              <a:t>field initializers</a:t>
            </a: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optional</a:t>
            </a:r>
            <a:r>
              <a:rPr lang="en-US" sz="2400" dirty="0"/>
              <a:t>: field is not required in constructor</a:t>
            </a:r>
          </a:p>
          <a:p>
            <a:pPr lvl="1"/>
            <a:r>
              <a:rPr lang="en-US" sz="1800" dirty="0"/>
              <a:t>Optional field with initializer =&gt; can also be set by constructor</a:t>
            </a: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NullOK</a:t>
            </a:r>
            <a:r>
              <a:rPr lang="en-US" sz="2400" dirty="0"/>
              <a:t>: Field can be a </a:t>
            </a:r>
            <a:r>
              <a:rPr lang="en-US" sz="2400" dirty="0" err="1"/>
              <a:t>nullptr</a:t>
            </a:r>
            <a:r>
              <a:rPr lang="en-US" sz="2400" dirty="0"/>
              <a:t>, otherwise it cannot</a:t>
            </a:r>
          </a:p>
          <a:p>
            <a:r>
              <a:rPr lang="en-US" sz="2400" dirty="0"/>
              <a:t>method definition or declaration: as in C++</a:t>
            </a:r>
          </a:p>
          <a:p>
            <a:r>
              <a:rPr lang="en-US" sz="2400" i="1" dirty="0"/>
              <a:t>method</a:t>
            </a:r>
            <a:r>
              <a:rPr lang="en-US" sz="2400" dirty="0"/>
              <a:t>{ ... }: specifies an implementation for a default method</a:t>
            </a:r>
          </a:p>
          <a:p>
            <a:pPr lvl="1"/>
            <a:r>
              <a:rPr lang="en-US" sz="1800" dirty="0"/>
              <a:t>method can be 'operator=='</a:t>
            </a:r>
          </a:p>
          <a:p>
            <a:r>
              <a:rPr lang="en-US" sz="2400" dirty="0"/>
              <a:t>For IR::Operation subclasses some assignments generate methods returning constant values:</a:t>
            </a:r>
          </a:p>
          <a:p>
            <a:pPr lvl="1"/>
            <a:r>
              <a:rPr lang="en-US" sz="1800" dirty="0" err="1"/>
              <a:t>stringOp</a:t>
            </a:r>
            <a:r>
              <a:rPr lang="en-US" sz="1800" dirty="0"/>
              <a:t>: generates </a:t>
            </a:r>
            <a:r>
              <a:rPr lang="en-US" sz="1800" dirty="0" err="1"/>
              <a:t>cstring</a:t>
            </a:r>
            <a:r>
              <a:rPr lang="en-US" sz="1800" dirty="0"/>
              <a:t> </a:t>
            </a:r>
            <a:r>
              <a:rPr lang="en-US" sz="1800" dirty="0" err="1"/>
              <a:t>getStringOp</a:t>
            </a:r>
            <a:r>
              <a:rPr lang="en-US" sz="1800" dirty="0"/>
              <a:t>() </a:t>
            </a:r>
            <a:r>
              <a:rPr lang="en-US" sz="1800" dirty="0" err="1"/>
              <a:t>const</a:t>
            </a:r>
            <a:endParaRPr lang="en-US" sz="1800" dirty="0"/>
          </a:p>
          <a:p>
            <a:pPr lvl="1"/>
            <a:r>
              <a:rPr lang="en-US" sz="1800" dirty="0"/>
              <a:t>precedence: generates </a:t>
            </a:r>
            <a:r>
              <a:rPr lang="en-US" sz="1800" dirty="0" err="1"/>
              <a:t>int</a:t>
            </a:r>
            <a:r>
              <a:rPr lang="en-US" sz="1800" dirty="0"/>
              <a:t> </a:t>
            </a:r>
            <a:r>
              <a:rPr lang="en-US" sz="1800" dirty="0" err="1"/>
              <a:t>getPrecedence</a:t>
            </a:r>
            <a:r>
              <a:rPr lang="en-US" sz="1800" dirty="0"/>
              <a:t>() </a:t>
            </a:r>
            <a:r>
              <a:rPr lang="en-US" sz="1800" dirty="0" err="1"/>
              <a:t>const</a:t>
            </a:r>
            <a:endParaRPr lang="en-US" sz="18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2521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154" y="2083601"/>
            <a:ext cx="2318407" cy="34810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6112"/>
          </a:xfrm>
        </p:spPr>
        <p:txBody>
          <a:bodyPr/>
          <a:lstStyle/>
          <a:p>
            <a:r>
              <a:rPr lang="en-US" dirty="0"/>
              <a:t>Core IR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85" y="1721708"/>
            <a:ext cx="11642835" cy="4718506"/>
          </a:xfrm>
        </p:spPr>
        <p:txBody>
          <a:bodyPr>
            <a:normAutofit lnSpcReduction="10000"/>
          </a:bodyPr>
          <a:lstStyle/>
          <a:p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cstring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b="1" dirty="0" err="1">
                <a:latin typeface="Consolas" charset="0"/>
                <a:ea typeface="Consolas" charset="0"/>
                <a:cs typeface="Consolas" charset="0"/>
              </a:rPr>
              <a:t>toString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/>
              <a:t> – string representation for compiler user </a:t>
            </a:r>
            <a:br>
              <a:rPr lang="en-US" dirty="0"/>
            </a:br>
            <a:r>
              <a:rPr lang="en-US" dirty="0"/>
              <a:t>          (no internal compiler data structures should be exposed)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b="1" dirty="0" err="1">
                <a:latin typeface="Consolas" charset="0"/>
                <a:ea typeface="Consolas" charset="0"/>
                <a:cs typeface="Consolas" charset="0"/>
              </a:rPr>
              <a:t>dbprint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ostream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&amp; out)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/>
              <a:t> – debugging print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bool </a:t>
            </a:r>
            <a:r>
              <a:rPr lang="en-US" b="1" dirty="0">
                <a:latin typeface="Consolas" charset="0"/>
                <a:ea typeface="Consolas" charset="0"/>
                <a:cs typeface="Consolas" charset="0"/>
              </a:rPr>
              <a:t>operator==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N &amp;a)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/>
              <a:t>– equality comparison</a:t>
            </a:r>
            <a:br>
              <a:rPr lang="en-US" dirty="0"/>
            </a:br>
            <a:r>
              <a:rPr lang="en-US" dirty="0"/>
              <a:t>performs double-dispatch on this and argument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b="1" dirty="0">
                <a:latin typeface="Consolas" charset="0"/>
                <a:ea typeface="Consolas" charset="0"/>
                <a:cs typeface="Consolas" charset="0"/>
              </a:rPr>
              <a:t>validate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/>
              <a:t> – check construction-time invariants</a:t>
            </a:r>
          </a:p>
          <a:p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char* </a:t>
            </a:r>
            <a:r>
              <a:rPr lang="en-US" b="1" dirty="0" err="1">
                <a:latin typeface="Consolas" charset="0"/>
                <a:ea typeface="Consolas" charset="0"/>
                <a:cs typeface="Consolas" charset="0"/>
              </a:rPr>
              <a:t>node_type_name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/>
              <a:t> – printable class name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b="1" dirty="0" err="1">
                <a:latin typeface="Consolas" charset="0"/>
                <a:ea typeface="Consolas" charset="0"/>
                <a:cs typeface="Consolas" charset="0"/>
              </a:rPr>
              <a:t>visit_children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(Visitor &amp;v)</a:t>
            </a:r>
            <a:r>
              <a:rPr lang="en-US" dirty="0"/>
              <a:t> [</a:t>
            </a:r>
            <a:r>
              <a:rPr lang="en-US" dirty="0" err="1"/>
              <a:t>const</a:t>
            </a:r>
            <a:r>
              <a:rPr lang="en-US" dirty="0"/>
              <a:t>] – called by visitor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b="1" dirty="0" err="1">
                <a:latin typeface="Consolas" charset="0"/>
                <a:ea typeface="Consolas" charset="0"/>
                <a:cs typeface="Consolas" charset="0"/>
              </a:rPr>
              <a:t>dump_fields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ostream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&amp; out)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/>
              <a:t> – debugging dump</a:t>
            </a:r>
          </a:p>
          <a:p>
            <a:r>
              <a:rPr lang="en-US" dirty="0"/>
              <a:t>constructor; arguments inferred from </a:t>
            </a:r>
            <a:r>
              <a:rPr lang="en-US" dirty="0" err="1"/>
              <a:t>superclasses</a:t>
            </a:r>
            <a:r>
              <a:rPr lang="en-US" dirty="0"/>
              <a:t> and fields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974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hand-coded IR Classes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48062"/>
            <a:ext cx="11948818" cy="5309937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IR::Node</a:t>
            </a:r>
            <a:r>
              <a:rPr lang="en-US" dirty="0"/>
              <a:t> – base of whole class hierarchy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IR::Vector&lt;T&gt;</a:t>
            </a:r>
            <a:r>
              <a:rPr lang="en-US" dirty="0"/>
              <a:t> where T is an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IR::Node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IR::Vector </a:t>
            </a:r>
            <a:r>
              <a:rPr lang="en-US" dirty="0"/>
              <a:t>inherits from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IR::Node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IR::Vector </a:t>
            </a:r>
            <a:r>
              <a:rPr lang="en-US" dirty="0"/>
              <a:t>stores in fact </a:t>
            </a:r>
            <a:r>
              <a:rPr lang="en-US" dirty="0" err="1"/>
              <a:t>const</a:t>
            </a:r>
            <a:r>
              <a:rPr lang="en-US" dirty="0"/>
              <a:t> T* objects.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IR::Vector </a:t>
            </a:r>
            <a:r>
              <a:rPr lang="en-US" dirty="0"/>
              <a:t>has its own visitor methods</a:t>
            </a:r>
          </a:p>
          <a:p>
            <a:pPr lvl="1"/>
            <a:r>
              <a:rPr lang="en-US" dirty="0"/>
              <a:t>Not to be used for other purposes than IR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IndexedVector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&lt;T&gt;</a:t>
            </a:r>
          </a:p>
          <a:p>
            <a:pPr lvl="1"/>
            <a:r>
              <a:rPr lang="en-US" dirty="0"/>
              <a:t>Like vector, but maintains a hash-table for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IDeclarations</a:t>
            </a:r>
            <a:r>
              <a:rPr lang="en-US" dirty="0"/>
              <a:t> for quick look-up by name</a:t>
            </a:r>
          </a:p>
          <a:p>
            <a:pPr lvl="1"/>
            <a:r>
              <a:rPr lang="en-US" dirty="0"/>
              <a:t>Rejects multiple declarations with the same name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IR::ID</a:t>
            </a:r>
          </a:p>
          <a:p>
            <a:pPr lvl="1"/>
            <a:r>
              <a:rPr lang="en-US" dirty="0"/>
              <a:t>Represents an identifier (including source position)</a:t>
            </a:r>
          </a:p>
          <a:p>
            <a:pPr lvl="1"/>
            <a:r>
              <a:rPr lang="en-US" dirty="0"/>
              <a:t>However, this is </a:t>
            </a:r>
            <a:r>
              <a:rPr lang="en-US" b="1" dirty="0"/>
              <a:t>not</a:t>
            </a:r>
            <a:r>
              <a:rPr lang="en-US" dirty="0"/>
              <a:t> a subclass of Node</a:t>
            </a:r>
          </a:p>
          <a:p>
            <a:pPr lvl="1"/>
            <a:r>
              <a:rPr lang="en-US" dirty="0"/>
              <a:t>Stores both the original name (provided by user) and the new internal name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355" y="663644"/>
            <a:ext cx="4080463" cy="293793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0977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Util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::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SourceInfo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Represents the source level file position of an IR construct</a:t>
            </a:r>
          </a:p>
          <a:p>
            <a:r>
              <a:rPr lang="en-US" dirty="0"/>
              <a:t>Used to provide nice error messages</a:t>
            </a:r>
          </a:p>
          <a:p>
            <a:r>
              <a:rPr lang="en-US" dirty="0"/>
              <a:t>When you create new IR nodes consider adding a relevant source position; this will be useful for debuggers and error messages</a:t>
            </a:r>
          </a:p>
          <a:p>
            <a:r>
              <a:rPr lang="en-US" dirty="0"/>
              <a:t>Resolving an identifier reference in P4-16 only looks up declarations that are </a:t>
            </a:r>
            <a:r>
              <a:rPr lang="en-US" b="1" dirty="0"/>
              <a:t>before</a:t>
            </a:r>
            <a:r>
              <a:rPr lang="en-US" dirty="0"/>
              <a:t> the identifier; it uses the source info for this purpose!</a:t>
            </a:r>
          </a:p>
          <a:p>
            <a:r>
              <a:rPr lang="en-US" dirty="0"/>
              <a:t>Default constructor creates an “invalid” source position</a:t>
            </a:r>
          </a:p>
          <a:p>
            <a:pPr lvl="1"/>
            <a:r>
              <a:rPr lang="en-US" dirty="0"/>
              <a:t>Invalid source position is logically before all valid source positions</a:t>
            </a:r>
          </a:p>
        </p:txBody>
      </p:sp>
      <p:pic>
        <p:nvPicPr>
          <p:cNvPr id="4" name="Picture 3" descr="File:Coordinate with &lt;strong&gt;Origin&lt;/strong&gt;.svg - Wikimedia Common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715" y="149902"/>
            <a:ext cx="2448393" cy="244839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4872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Extending the 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54803"/>
            <a:ext cx="10515600" cy="4022160"/>
          </a:xfrm>
        </p:spPr>
        <p:txBody>
          <a:bodyPr>
            <a:normAutofit/>
          </a:bodyPr>
          <a:lstStyle/>
          <a:p>
            <a:r>
              <a:rPr lang="en-US" dirty="0"/>
              <a:t>Add IR classes in a *.</a:t>
            </a:r>
            <a:r>
              <a:rPr lang="en-US" dirty="0" err="1"/>
              <a:t>def</a:t>
            </a:r>
            <a:r>
              <a:rPr lang="en-US" dirty="0"/>
              <a:t> file</a:t>
            </a:r>
          </a:p>
          <a:p>
            <a:r>
              <a:rPr lang="en-US" dirty="0"/>
              <a:t>Add the def file to the CMakeLists.txt:</a:t>
            </a:r>
          </a:p>
          <a:p>
            <a:pPr lvl="1"/>
            <a:r>
              <a:rPr lang="en-US" dirty="0">
                <a:latin typeface="Consolas" charset="0"/>
                <a:ea typeface="Consolas" charset="0"/>
                <a:cs typeface="Consolas" charset="0"/>
              </a:rPr>
              <a:t>set(IR_DEF_FILES ${IR_DEF_FILES} *.def PARENT_SCOPE)</a:t>
            </a:r>
          </a:p>
          <a:p>
            <a:r>
              <a:rPr lang="en-US" dirty="0"/>
              <a:t>Add additional </a:t>
            </a:r>
            <a:r>
              <a:rPr lang="en-US" dirty="0" err="1"/>
              <a:t>c++</a:t>
            </a:r>
            <a:r>
              <a:rPr lang="en-US" dirty="0"/>
              <a:t> IR implementation files to the sources</a:t>
            </a:r>
          </a:p>
          <a:p>
            <a:pPr lvl="1"/>
            <a:r>
              <a:rPr lang="en-US" dirty="0">
                <a:latin typeface="Consolas" charset="0"/>
                <a:ea typeface="Consolas" charset="0"/>
                <a:cs typeface="Consolas" charset="0"/>
              </a:rPr>
              <a:t>set(IR_SRCS ${IR_SRCS} ir.cpp)</a:t>
            </a:r>
          </a:p>
          <a:p>
            <a:r>
              <a:rPr lang="en-US" dirty="0" err="1"/>
              <a:t>cmake</a:t>
            </a:r>
            <a:r>
              <a:rPr lang="en-US" dirty="0"/>
              <a:t> ..; make clean</a:t>
            </a:r>
          </a:p>
          <a:p>
            <a:pPr lvl="1"/>
            <a:r>
              <a:rPr lang="en-US" dirty="0"/>
              <a:t>Force regeneration of the IR classes and visitors</a:t>
            </a:r>
          </a:p>
          <a:p>
            <a:r>
              <a:rPr lang="en-US" dirty="0"/>
              <a:t>See the bmv2 back-end for a simple example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3093" y="464115"/>
            <a:ext cx="2459183" cy="169068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028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Casting IR Nodes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267" y="1825625"/>
            <a:ext cx="11565466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node-&gt;is&lt;T&gt;() </a:t>
            </a:r>
            <a:r>
              <a:rPr lang="en-US" dirty="0"/>
              <a:t>– true if node is a pointer to a subclass of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node-&gt;to&lt;T&gt;()</a:t>
            </a:r>
            <a:r>
              <a:rPr lang="en-US" dirty="0"/>
              <a:t> – returns node </a:t>
            </a:r>
            <a:r>
              <a:rPr lang="en-US" dirty="0" err="1"/>
              <a:t>dynamic_cast</a:t>
            </a:r>
            <a:r>
              <a:rPr lang="en-US" dirty="0"/>
              <a:t>-ed to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const T*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node-&gt;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checkedTo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&lt;T&gt;() </a:t>
            </a:r>
            <a:r>
              <a:rPr lang="en-US" dirty="0">
                <a:cs typeface="Consolas" panose="020B0609020204030204" pitchFamily="49" charset="0"/>
              </a:rPr>
              <a:t>– like to, throws if conversion to T* fails</a:t>
            </a:r>
          </a:p>
          <a:p>
            <a:endParaRPr lang="en-US" dirty="0"/>
          </a:p>
          <a:p>
            <a:r>
              <a:rPr lang="en-US" dirty="0"/>
              <a:t>interfaces derive from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INode</a:t>
            </a:r>
            <a:r>
              <a:rPr lang="en-US" dirty="0"/>
              <a:t>, and not from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Node</a:t>
            </a:r>
          </a:p>
          <a:p>
            <a:r>
              <a:rPr lang="en-US" dirty="0"/>
              <a:t>To get a node from an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INode</a:t>
            </a:r>
            <a:r>
              <a:rPr lang="en-US" dirty="0"/>
              <a:t> use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INode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::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getNode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marL="0" indent="0">
              <a:buNone/>
            </a:pP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IDeclaration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decl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node 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decl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-&gt;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getNode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8146" y="3090332"/>
            <a:ext cx="3110153" cy="26056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764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the front-end 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07" y="1825625"/>
            <a:ext cx="11515240" cy="4351338"/>
          </a:xfrm>
        </p:spPr>
        <p:txBody>
          <a:bodyPr>
            <a:normAutofit/>
          </a:bodyPr>
          <a:lstStyle/>
          <a:p>
            <a:r>
              <a:rPr lang="en-US" dirty="0"/>
              <a:t>This may seem daunting</a:t>
            </a:r>
          </a:p>
          <a:p>
            <a:r>
              <a:rPr lang="en-US" dirty="0"/>
              <a:t>P4 grammar </a:t>
            </a:r>
            <a:r>
              <a:rPr lang="en-US" dirty="0">
                <a:sym typeface="Wingdings"/>
              </a:rPr>
              <a:t> IR (very close correspondence)</a:t>
            </a:r>
          </a:p>
          <a:p>
            <a:r>
              <a:rPr lang="en-US" dirty="0">
                <a:sym typeface="Wingdings"/>
              </a:rPr>
              <a:t>If you understand the language, you understand most of the front-end IR</a:t>
            </a:r>
          </a:p>
          <a:p>
            <a:r>
              <a:rPr lang="en-US" dirty="0">
                <a:sym typeface="Wingdings"/>
              </a:rPr>
              <a:t>However, a few IR classes have no direct correspondence with language</a:t>
            </a:r>
            <a:br>
              <a:rPr lang="en-US" dirty="0">
                <a:sym typeface="Wingdings"/>
              </a:rPr>
            </a:br>
            <a:r>
              <a:rPr lang="en-US" dirty="0">
                <a:sym typeface="Wingdings"/>
              </a:rPr>
              <a:t>(e.g., used in representing complex types in type inference)</a:t>
            </a:r>
          </a:p>
          <a:p>
            <a:endParaRPr lang="en-US" dirty="0">
              <a:sym typeface="Wingdings"/>
            </a:endParaRPr>
          </a:p>
          <a:p>
            <a:r>
              <a:rPr lang="en-US" dirty="0">
                <a:sym typeface="Wingdings"/>
              </a:rPr>
              <a:t>E.g., from frontend/parsers/p4/p4parser.ypp:</a:t>
            </a:r>
          </a:p>
          <a:p>
            <a:pPr marL="0" indent="0">
              <a:buNone/>
            </a:pP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lvalue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 '=' expression ';' { $$ = new IR::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AssignmentStatement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(@2, $1, $3); }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7695" y="230188"/>
            <a:ext cx="2402238" cy="160149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946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Visitors and the 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481" y="1825625"/>
            <a:ext cx="11747716" cy="4351338"/>
          </a:xfrm>
        </p:spPr>
        <p:txBody>
          <a:bodyPr/>
          <a:lstStyle/>
          <a:p>
            <a:r>
              <a:rPr lang="en-US" dirty="0"/>
              <a:t>Tightly coupled</a:t>
            </a:r>
          </a:p>
          <a:p>
            <a:r>
              <a:rPr lang="en-US" dirty="0"/>
              <a:t>Visitors recursively traverse the IR children nodes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void IR::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AssignmentStatement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visit_children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(Visitor &amp;v) {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Statement::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visit_children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(v);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v.visit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(left);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v.visit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(right);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0611" y="207619"/>
            <a:ext cx="2357586" cy="22815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44503" y="4001294"/>
            <a:ext cx="364272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Generated code (can be overridden).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05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usage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pretty-print and validate a P4</a:t>
            </a:r>
            <a:r>
              <a:rPr lang="en-US" baseline="-25000" dirty="0"/>
              <a:t>16</a:t>
            </a:r>
            <a:r>
              <a:rPr lang="en-US" dirty="0"/>
              <a:t> file</a:t>
            </a:r>
            <a:br>
              <a:rPr lang="en-US" dirty="0"/>
            </a:br>
            <a:r>
              <a:rPr lang="en-US" dirty="0">
                <a:latin typeface="Consolas" charset="0"/>
                <a:cs typeface="Consolas" charset="0"/>
              </a:rPr>
              <a:t>p4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test --pp out.p4 file.p4</a:t>
            </a:r>
          </a:p>
          <a:p>
            <a:r>
              <a:rPr lang="en-US" dirty="0">
                <a:ea typeface="Consolas" charset="0"/>
                <a:cs typeface="Consolas" charset="0"/>
              </a:rPr>
              <a:t>To convert a P4</a:t>
            </a:r>
            <a:r>
              <a:rPr lang="en-US" baseline="-25000" dirty="0">
                <a:ea typeface="Consolas" charset="0"/>
                <a:cs typeface="Consolas" charset="0"/>
              </a:rPr>
              <a:t>14</a:t>
            </a:r>
            <a:r>
              <a:rPr lang="en-US" dirty="0">
                <a:ea typeface="Consolas" charset="0"/>
                <a:cs typeface="Consolas" charset="0"/>
              </a:rPr>
              <a:t> file to P4</a:t>
            </a:r>
            <a:r>
              <a:rPr lang="en-US" baseline="-25000" dirty="0">
                <a:ea typeface="Consolas" charset="0"/>
                <a:cs typeface="Consolas" charset="0"/>
              </a:rPr>
              <a:t>16</a:t>
            </a:r>
            <a:br>
              <a:rPr lang="en-US" dirty="0"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p4test --pp out.p4 --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p4-14 file.p4</a:t>
            </a:r>
          </a:p>
          <a:p>
            <a:r>
              <a:rPr lang="en-US" dirty="0">
                <a:ea typeface="Consolas" charset="0"/>
                <a:cs typeface="Consolas" charset="0"/>
              </a:rPr>
              <a:t>To compile a P4</a:t>
            </a:r>
            <a:r>
              <a:rPr lang="en-US" baseline="-25000" dirty="0">
                <a:ea typeface="Consolas" charset="0"/>
                <a:cs typeface="Consolas" charset="0"/>
              </a:rPr>
              <a:t>14</a:t>
            </a:r>
            <a:r>
              <a:rPr lang="en-US" dirty="0">
                <a:ea typeface="Consolas" charset="0"/>
                <a:cs typeface="Consolas" charset="0"/>
              </a:rPr>
              <a:t> file for the BMv2 simulator:</a:t>
            </a:r>
            <a:br>
              <a:rPr lang="en-US" dirty="0"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p4c-bm2-ss -o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file.json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--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p4-14 file.p4</a:t>
            </a:r>
          </a:p>
          <a:p>
            <a:r>
              <a:rPr lang="en-US" dirty="0">
                <a:ea typeface="Consolas" charset="0"/>
                <a:cs typeface="Consolas" charset="0"/>
              </a:rPr>
              <a:t>To compile a P4 file for EBPF (via C):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p4c-ebpf –o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file.c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file.p4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9" b="97418" l="1325" r="99338">
                        <a14:foregroundMark x1="10817" y1="36150" x2="10817" y2="36150"/>
                        <a14:foregroundMark x1="20088" y1="21831" x2="20088" y2="21831"/>
                        <a14:foregroundMark x1="32671" y1="14085" x2="32671" y2="14085"/>
                        <a14:foregroundMark x1="48344" y1="8685" x2="48344" y2="8685"/>
                        <a14:foregroundMark x1="86093" y1="30282" x2="86093" y2="30282"/>
                        <a14:foregroundMark x1="92053" y1="48357" x2="92053" y2="48357"/>
                        <a14:foregroundMark x1="92053" y1="33099" x2="92053" y2="33099"/>
                        <a14:foregroundMark x1="86534" y1="25822" x2="86534" y2="25822"/>
                        <a14:foregroundMark x1="75938" y1="17136" x2="75938" y2="17136"/>
                        <a14:foregroundMark x1="63135" y1="9624" x2="63135" y2="9624"/>
                        <a14:foregroundMark x1="14570" y1="21831" x2="14570" y2="21831"/>
                        <a14:foregroundMark x1="11479" y1="26291" x2="11479" y2="26291"/>
                        <a14:foregroundMark x1="20530" y1="18075" x2="20530" y2="18075"/>
                        <a14:foregroundMark x1="27152" y1="12676" x2="27152" y2="12676"/>
                        <a14:foregroundMark x1="32671" y1="10094" x2="32671" y2="10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0180" y="488014"/>
            <a:ext cx="2701290" cy="254028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02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652933" cy="1325563"/>
          </a:xfrm>
        </p:spPr>
        <p:txBody>
          <a:bodyPr/>
          <a:lstStyle/>
          <a:p>
            <a:r>
              <a:rPr lang="en-US"/>
              <a:t>Core Inspector </a:t>
            </a:r>
            <a:r>
              <a:rPr lang="en-US" dirty="0"/>
              <a:t>action (pseudo-code)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746" y="1848873"/>
            <a:ext cx="11405461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 *Inspector::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apply_visitor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 *n) {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if (visited(n) &amp;&amp;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visitDagOnce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    // do nothing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} else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    </a:t>
            </a: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if (this-&gt;preorder(n)) {</a:t>
            </a:r>
            <a:b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              </a:t>
            </a:r>
            <a:r>
              <a:rPr lang="en-US" dirty="0" err="1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visit_children</a:t>
            </a: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(n);</a:t>
            </a:r>
            <a:b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              this-&gt;</a:t>
            </a:r>
            <a:r>
              <a:rPr lang="en-US" dirty="0" err="1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(n); </a:t>
            </a:r>
            <a:b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           }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setVisited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(n); 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} 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return n;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nsolas" charset="0"/>
              <a:ea typeface="Consolas" charset="0"/>
              <a:cs typeface="Consolas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144000" y="3936569"/>
            <a:ext cx="1247614" cy="7206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159858" y="5323668"/>
            <a:ext cx="1247614" cy="7206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0042902" y="5339166"/>
            <a:ext cx="1247614" cy="7206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16" idx="2"/>
            <a:endCxn id="4" idx="0"/>
          </p:cNvCxnSpPr>
          <p:nvPr/>
        </p:nvCxnSpPr>
        <p:spPr>
          <a:xfrm>
            <a:off x="9767807" y="3253057"/>
            <a:ext cx="0" cy="68351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4" idx="2"/>
            <a:endCxn id="5" idx="0"/>
          </p:cNvCxnSpPr>
          <p:nvPr/>
        </p:nvCxnSpPr>
        <p:spPr>
          <a:xfrm flipH="1">
            <a:off x="8783665" y="4657241"/>
            <a:ext cx="984142" cy="6664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2"/>
            <a:endCxn id="6" idx="0"/>
          </p:cNvCxnSpPr>
          <p:nvPr/>
        </p:nvCxnSpPr>
        <p:spPr>
          <a:xfrm>
            <a:off x="9767807" y="4657241"/>
            <a:ext cx="898902" cy="6819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364619" y="2883725"/>
            <a:ext cx="80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parent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80409" y="5547363"/>
            <a:ext cx="946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children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391614" y="288143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64090" y="3927573"/>
            <a:ext cx="1185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 preorder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431781" y="53763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64089" y="4283333"/>
            <a:ext cx="1276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 </a:t>
            </a:r>
            <a:r>
              <a:rPr lang="en-US" dirty="0" err="1"/>
              <a:t>postorder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1347728" y="53763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51594" y="28706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cxnSp>
        <p:nvCxnSpPr>
          <p:cNvPr id="28" name="Curved Connector 27"/>
          <p:cNvCxnSpPr>
            <a:stCxn id="21" idx="2"/>
            <a:endCxn id="22" idx="0"/>
          </p:cNvCxnSpPr>
          <p:nvPr/>
        </p:nvCxnSpPr>
        <p:spPr>
          <a:xfrm rot="16200000" flipH="1">
            <a:off x="10461202" y="3332023"/>
            <a:ext cx="676804" cy="514295"/>
          </a:xfrm>
          <a:prstGeom prst="curved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2" idx="1"/>
            <a:endCxn id="23" idx="0"/>
          </p:cNvCxnSpPr>
          <p:nvPr/>
        </p:nvCxnSpPr>
        <p:spPr>
          <a:xfrm rot="10800000" flipV="1">
            <a:off x="9582624" y="4112238"/>
            <a:ext cx="881466" cy="1264087"/>
          </a:xfrm>
          <a:prstGeom prst="curved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23" idx="1"/>
          </p:cNvCxnSpPr>
          <p:nvPr/>
        </p:nvCxnSpPr>
        <p:spPr>
          <a:xfrm rot="10800000" flipV="1">
            <a:off x="8897091" y="5560992"/>
            <a:ext cx="534690" cy="987044"/>
          </a:xfrm>
          <a:prstGeom prst="curved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 rot="5400000" flipH="1" flipV="1">
            <a:off x="8955007" y="5920417"/>
            <a:ext cx="802378" cy="452863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urved Connector 40"/>
          <p:cNvCxnSpPr>
            <a:stCxn id="23" idx="3"/>
            <a:endCxn id="25" idx="1"/>
          </p:cNvCxnSpPr>
          <p:nvPr/>
        </p:nvCxnSpPr>
        <p:spPr>
          <a:xfrm>
            <a:off x="9733467" y="5560992"/>
            <a:ext cx="1614261" cy="12700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urved Connector 43"/>
          <p:cNvCxnSpPr/>
          <p:nvPr/>
        </p:nvCxnSpPr>
        <p:spPr>
          <a:xfrm rot="5400000">
            <a:off x="10861051" y="5831798"/>
            <a:ext cx="728064" cy="546978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>
            <a:endCxn id="25" idx="3"/>
          </p:cNvCxnSpPr>
          <p:nvPr/>
        </p:nvCxnSpPr>
        <p:spPr>
          <a:xfrm rot="5400000" flipH="1" flipV="1">
            <a:off x="11011028" y="5847656"/>
            <a:ext cx="925050" cy="351722"/>
          </a:xfrm>
          <a:prstGeom prst="curvedConnector4">
            <a:avLst>
              <a:gd name="adj1" fmla="val 40019"/>
              <a:gd name="adj2" fmla="val 164995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50"/>
          <p:cNvCxnSpPr>
            <a:stCxn id="25" idx="0"/>
            <a:endCxn id="24" idx="2"/>
          </p:cNvCxnSpPr>
          <p:nvPr/>
        </p:nvCxnSpPr>
        <p:spPr>
          <a:xfrm rot="16200000" flipV="1">
            <a:off x="10938674" y="4816429"/>
            <a:ext cx="723661" cy="396134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urved Connector 53"/>
          <p:cNvCxnSpPr>
            <a:stCxn id="24" idx="3"/>
            <a:endCxn id="26" idx="2"/>
          </p:cNvCxnSpPr>
          <p:nvPr/>
        </p:nvCxnSpPr>
        <p:spPr>
          <a:xfrm flipH="1" flipV="1">
            <a:off x="11102437" y="3240030"/>
            <a:ext cx="638348" cy="1227969"/>
          </a:xfrm>
          <a:prstGeom prst="curvedConnector4">
            <a:avLst>
              <a:gd name="adj1" fmla="val -35811"/>
              <a:gd name="adj2" fmla="val 57519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5" idx="2"/>
          </p:cNvCxnSpPr>
          <p:nvPr/>
        </p:nvCxnSpPr>
        <p:spPr>
          <a:xfrm flipH="1">
            <a:off x="8657828" y="6044340"/>
            <a:ext cx="125837" cy="503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6" idx="2"/>
          </p:cNvCxnSpPr>
          <p:nvPr/>
        </p:nvCxnSpPr>
        <p:spPr>
          <a:xfrm>
            <a:off x="10666709" y="6059838"/>
            <a:ext cx="26591" cy="4262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831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Default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464" y="1825625"/>
            <a:ext cx="11028336" cy="4351338"/>
          </a:xfrm>
        </p:spPr>
        <p:txBody>
          <a:bodyPr/>
          <a:lstStyle/>
          <a:p>
            <a:r>
              <a:rPr lang="en-US" dirty="0"/>
              <a:t>Visitor base class knows about all IR nodes</a:t>
            </a:r>
          </a:p>
          <a:p>
            <a:r>
              <a:rPr lang="en-US" dirty="0"/>
              <a:t>Most of the visitor code is generated automatically by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-generator</a:t>
            </a:r>
          </a:p>
          <a:p>
            <a:r>
              <a:rPr lang="en-US" dirty="0"/>
              <a:t>Visitor knows how to create a new node if any child changes</a:t>
            </a:r>
          </a:p>
          <a:p>
            <a:r>
              <a:rPr lang="en-US" dirty="0"/>
              <a:t>You will subclass a visitor</a:t>
            </a:r>
          </a:p>
          <a:p>
            <a:r>
              <a:rPr lang="en-US" dirty="0"/>
              <a:t>You only need to implement methods for IR node types you care about</a:t>
            </a:r>
          </a:p>
          <a:p>
            <a:pPr lvl="1"/>
            <a:r>
              <a:rPr lang="en-US" dirty="0"/>
              <a:t>Everything else works automatically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8433" y="66729"/>
            <a:ext cx="2197315" cy="219731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8065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22" y="161020"/>
            <a:ext cx="10515600" cy="598971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 custom visitor declaration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48" y="1746112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class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StrengthReduction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final : public Transform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public: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StrengthReduction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 {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visitDagOnce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= true; }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(IR::Sub* expr) override;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(IR::Add* expr) override;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Shl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expr) override;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Shr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expr) override;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Mul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expr) override;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};</a:t>
            </a:r>
          </a:p>
          <a:p>
            <a:endParaRPr lang="en-US" dirty="0">
              <a:latin typeface="Consolas" charset="0"/>
              <a:ea typeface="Consolas" charset="0"/>
              <a:cs typeface="Consola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73586" y="888319"/>
            <a:ext cx="1846659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/>
              <a:t>modifies program</a:t>
            </a:r>
          </a:p>
        </p:txBody>
      </p:sp>
      <p:cxnSp>
        <p:nvCxnSpPr>
          <p:cNvPr id="5" name="Straight Arrow Connector 4"/>
          <p:cNvCxnSpPr>
            <a:stCxn id="4" idx="2"/>
          </p:cNvCxnSpPr>
          <p:nvPr/>
        </p:nvCxnSpPr>
        <p:spPr>
          <a:xfrm flipH="1">
            <a:off x="7998534" y="1257651"/>
            <a:ext cx="98382" cy="49854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174098" y="5975660"/>
            <a:ext cx="338631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Types of </a:t>
            </a:r>
            <a:r>
              <a:rPr lang="en-US" sz="2400"/>
              <a:t>nodes processed</a:t>
            </a:r>
            <a:endParaRPr lang="en-US" sz="2400" dirty="0"/>
          </a:p>
        </p:txBody>
      </p:sp>
      <p:cxnSp>
        <p:nvCxnSpPr>
          <p:cNvPr id="10" name="Straight Arrow Connector 9"/>
          <p:cNvCxnSpPr>
            <a:stCxn id="9" idx="0"/>
          </p:cNvCxnSpPr>
          <p:nvPr/>
        </p:nvCxnSpPr>
        <p:spPr>
          <a:xfrm flipH="1" flipV="1">
            <a:off x="6815328" y="4836695"/>
            <a:ext cx="51926" cy="11389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673221" y="880284"/>
            <a:ext cx="25322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Repeated nodes produce</a:t>
            </a:r>
            <a:br>
              <a:rPr lang="en-US" dirty="0"/>
            </a:br>
            <a:r>
              <a:rPr lang="en-US" dirty="0"/>
              <a:t>the same result</a:t>
            </a:r>
          </a:p>
        </p:txBody>
      </p:sp>
      <p:cxnSp>
        <p:nvCxnSpPr>
          <p:cNvPr id="14" name="Straight Arrow Connector 13"/>
          <p:cNvCxnSpPr>
            <a:stCxn id="13" idx="2"/>
          </p:cNvCxnSpPr>
          <p:nvPr/>
        </p:nvCxnSpPr>
        <p:spPr>
          <a:xfrm>
            <a:off x="3939369" y="1526615"/>
            <a:ext cx="1459113" cy="9570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399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visitor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053" y="1825625"/>
            <a:ext cx="10952747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static bool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isZero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IR::Expression* expr)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= expr-&gt;to&lt;IR::Constant&gt;();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==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nullptr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 return false;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-&gt;value == 0;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StrengthReduction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 IR::Add* expr)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isZero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(expr-&gt;right)) return expr-&gt;left;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isZero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(expr-&gt;left)) return expr-&gt;right;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expr;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endParaRPr lang="en-US" dirty="0">
              <a:latin typeface="Consolas" charset="0"/>
              <a:ea typeface="Consolas" charset="0"/>
              <a:cs typeface="Consola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63244" y="2542196"/>
            <a:ext cx="2138727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/>
              <a:t>Helper function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6512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54765"/>
          </a:xfrm>
        </p:spPr>
        <p:txBody>
          <a:bodyPr>
            <a:normAutofit/>
          </a:bodyPr>
          <a:lstStyle/>
          <a:p>
            <a:r>
              <a:rPr lang="en-US" dirty="0"/>
              <a:t>Example sequence of passes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932" y="854765"/>
            <a:ext cx="10515600" cy="5874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ReferenceMap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refMap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;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TypeMap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typeMap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;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endParaRPr lang="en-US" sz="24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PassManager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frontend = {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    new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ResolveReferences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(&amp;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refMap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, true),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    new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ConstantFolding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(&amp;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refMap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nullptr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),</a:t>
            </a:r>
          </a:p>
          <a:p>
            <a:pPr marL="0" indent="0">
              <a:buNone/>
            </a:pP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    new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ResolveReferences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(&amp;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refMap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),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    new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TypeInference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(&amp;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refMap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, &amp;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typeMap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),</a:t>
            </a:r>
          </a:p>
          <a:p>
            <a:pPr marL="0" indent="0">
              <a:buNone/>
            </a:pP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    new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SimplifyControlFlow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(&amp;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refMap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, &amp;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typeMap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),</a:t>
            </a:r>
          </a:p>
          <a:p>
            <a:pPr marL="0" indent="0">
              <a:buNone/>
            </a:pP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        new </a:t>
            </a:r>
            <a:r>
              <a:rPr lang="en-US" sz="2400" dirty="0" err="1">
                <a:latin typeface="Consolas" charset="0"/>
                <a:ea typeface="Consolas" charset="0"/>
                <a:cs typeface="Consolas" charset="0"/>
              </a:rPr>
              <a:t>StrengthReduction</a:t>
            </a: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(),</a:t>
            </a: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};</a:t>
            </a:r>
          </a:p>
          <a:p>
            <a:pPr marL="0" indent="0">
              <a:buNone/>
            </a:pPr>
            <a:br>
              <a:rPr lang="en-US" sz="24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400" dirty="0">
                <a:latin typeface="Consolas" charset="0"/>
                <a:ea typeface="Consolas" charset="0"/>
                <a:cs typeface="Consolas" charset="0"/>
              </a:rPr>
              <a:t>auto result = program-&gt;apply(frontend);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62732" y="1070251"/>
            <a:ext cx="362554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/>
              <a:t>Data structures populated by visitors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91321" y="2248253"/>
            <a:ext cx="253191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Inspector: builds </a:t>
            </a:r>
            <a:r>
              <a:rPr lang="en-US" dirty="0" err="1"/>
              <a:t>refMap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491321" y="2633435"/>
            <a:ext cx="254715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Transform: uses </a:t>
            </a:r>
            <a:r>
              <a:rPr lang="en-US" dirty="0" err="1"/>
              <a:t>refMap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946932" y="3102279"/>
            <a:ext cx="307630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Build </a:t>
            </a:r>
            <a:r>
              <a:rPr lang="en-US" dirty="0" err="1"/>
              <a:t>refMap</a:t>
            </a:r>
            <a:r>
              <a:rPr lang="en-US" dirty="0"/>
              <a:t> for new program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34272" y="3455745"/>
            <a:ext cx="298896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Uses </a:t>
            </a:r>
            <a:r>
              <a:rPr lang="en-US" dirty="0" err="1"/>
              <a:t>refMap</a:t>
            </a:r>
            <a:r>
              <a:rPr lang="en-US" dirty="0"/>
              <a:t>, builds </a:t>
            </a:r>
            <a:r>
              <a:rPr lang="en-US" dirty="0" err="1"/>
              <a:t>typeMap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58747" y="1925016"/>
            <a:ext cx="385638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Pass manager = sequence </a:t>
            </a:r>
            <a:r>
              <a:rPr lang="en-US"/>
              <a:t>of visitors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31743" y="5250281"/>
            <a:ext cx="2566773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Run all visitors in front-end on program </a:t>
            </a:r>
            <a:r>
              <a:rPr lang="en-US"/>
              <a:t>in sequence.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049513" y="3876843"/>
            <a:ext cx="298896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Uses </a:t>
            </a:r>
            <a:r>
              <a:rPr lang="en-US" dirty="0" err="1"/>
              <a:t>refMap</a:t>
            </a:r>
            <a:r>
              <a:rPr lang="en-US" dirty="0"/>
              <a:t> and </a:t>
            </a:r>
            <a:r>
              <a:rPr lang="en-US" dirty="0" err="1"/>
              <a:t>typeMap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6030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44424" cy="1325563"/>
          </a:xfrm>
        </p:spPr>
        <p:txBody>
          <a:bodyPr/>
          <a:lstStyle/>
          <a:p>
            <a:r>
              <a:rPr lang="en-US" dirty="0"/>
              <a:t>Core Transform action (pseudo-code)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218" y="1830715"/>
            <a:ext cx="1177225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 *Inspector::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apply_visitor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 *n)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</a:t>
            </a: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copy = n-&gt;clone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preorder_result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= preorder(copy);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preorder_result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!= copy)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copy 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preorder_result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-&gt;clone(); 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copy-&gt;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visit_children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(*this);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final 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(copy);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</a:t>
            </a: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*final != *n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n = final;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n;  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nsolas" charset="0"/>
              <a:ea typeface="Consolas" charset="0"/>
              <a:cs typeface="Consolas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302498" y="4866467"/>
            <a:ext cx="1247614" cy="7206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n</a:t>
            </a:r>
          </a:p>
        </p:txBody>
      </p:sp>
      <p:cxnSp>
        <p:nvCxnSpPr>
          <p:cNvPr id="8" name="Straight Arrow Connector 7"/>
          <p:cNvCxnSpPr>
            <a:stCxn id="16" idx="2"/>
            <a:endCxn id="4" idx="0"/>
          </p:cNvCxnSpPr>
          <p:nvPr/>
        </p:nvCxnSpPr>
        <p:spPr>
          <a:xfrm>
            <a:off x="10926305" y="4330461"/>
            <a:ext cx="0" cy="5360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4" idx="2"/>
            <a:endCxn id="40" idx="0"/>
          </p:cNvCxnSpPr>
          <p:nvPr/>
        </p:nvCxnSpPr>
        <p:spPr>
          <a:xfrm flipH="1">
            <a:off x="9477611" y="5587139"/>
            <a:ext cx="1448694" cy="6376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2"/>
            <a:endCxn id="42" idx="0"/>
          </p:cNvCxnSpPr>
          <p:nvPr/>
        </p:nvCxnSpPr>
        <p:spPr>
          <a:xfrm>
            <a:off x="10926305" y="5587139"/>
            <a:ext cx="0" cy="6376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523117" y="3961129"/>
            <a:ext cx="80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parent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140485" y="4866467"/>
            <a:ext cx="1247614" cy="7206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copy</a:t>
            </a:r>
          </a:p>
        </p:txBody>
      </p:sp>
      <p:cxnSp>
        <p:nvCxnSpPr>
          <p:cNvPr id="34" name="Straight Arrow Connector 33"/>
          <p:cNvCxnSpPr>
            <a:stCxn id="33" idx="2"/>
            <a:endCxn id="40" idx="0"/>
          </p:cNvCxnSpPr>
          <p:nvPr/>
        </p:nvCxnSpPr>
        <p:spPr>
          <a:xfrm>
            <a:off x="8764292" y="5587139"/>
            <a:ext cx="713319" cy="6376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3" idx="2"/>
            <a:endCxn id="42" idx="0"/>
          </p:cNvCxnSpPr>
          <p:nvPr/>
        </p:nvCxnSpPr>
        <p:spPr>
          <a:xfrm>
            <a:off x="8764292" y="5587139"/>
            <a:ext cx="2162013" cy="6376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8958816" y="6224774"/>
            <a:ext cx="1037589" cy="51144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42" name="Rounded Rectangle 41"/>
          <p:cNvSpPr/>
          <p:nvPr/>
        </p:nvSpPr>
        <p:spPr>
          <a:xfrm>
            <a:off x="10407510" y="6224775"/>
            <a:ext cx="1037589" cy="51144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45" name="TextBox 44"/>
          <p:cNvSpPr txBox="1"/>
          <p:nvPr/>
        </p:nvSpPr>
        <p:spPr>
          <a:xfrm>
            <a:off x="7806978" y="6322081"/>
            <a:ext cx="946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children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136892" y="4470488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original node</a:t>
            </a:r>
            <a:endParaRPr lang="en-US" dirty="0"/>
          </a:p>
        </p:txBody>
      </p:sp>
      <p:sp>
        <p:nvSpPr>
          <p:cNvPr id="48" name="Right Arrow 47"/>
          <p:cNvSpPr/>
          <p:nvPr/>
        </p:nvSpPr>
        <p:spPr>
          <a:xfrm flipH="1">
            <a:off x="9388097" y="5006493"/>
            <a:ext cx="914399" cy="440617"/>
          </a:xfrm>
          <a:prstGeom prst="rightArrow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clone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11329492" y="2167467"/>
            <a:ext cx="115608" cy="2378789"/>
          </a:xfrm>
          <a:prstGeom prst="straightConnector1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8052993" y="3281093"/>
            <a:ext cx="700270" cy="1481407"/>
          </a:xfrm>
          <a:prstGeom prst="straightConnector1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9185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original node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722" y="1825625"/>
            <a:ext cx="11145078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 each visitor method the Node* handed to the method is a </a:t>
            </a:r>
            <a:r>
              <a:rPr lang="en-US" i="1" dirty="0"/>
              <a:t>clone </a:t>
            </a:r>
            <a:r>
              <a:rPr lang="en-US" dirty="0"/>
              <a:t>of the original node</a:t>
            </a:r>
          </a:p>
          <a:p>
            <a:r>
              <a:rPr lang="en-US" dirty="0"/>
              <a:t>If you store Node* (e.g., in a hash-table) this is a problem</a:t>
            </a:r>
          </a:p>
          <a:p>
            <a:r>
              <a:rPr lang="en-US" dirty="0"/>
              <a:t>You can use the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getOriginal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dirty="0"/>
              <a:t> method to access the original node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SubstitutionVisitor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::preorder(IR::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Type_Var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tv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type = bindings-&gt;lookup(</a:t>
            </a:r>
            <a:r>
              <a:rPr lang="en-US" dirty="0" err="1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getOriginal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(type ==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nullptr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return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tv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LOG1("Replacing " &lt;&lt;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getOriginal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 &lt;&lt; " with " &lt;&lt; type);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type;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57800" y="5711826"/>
            <a:ext cx="589390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/>
              <a:t>tv</a:t>
            </a:r>
            <a:r>
              <a:rPr lang="en-US" dirty="0"/>
              <a:t> can never be found in the bindings hash table. </a:t>
            </a:r>
          </a:p>
          <a:p>
            <a:r>
              <a:rPr lang="en-US" dirty="0"/>
              <a:t>We have to index with </a:t>
            </a:r>
            <a:r>
              <a:rPr lang="en-US" dirty="0" err="1"/>
              <a:t>getOriginal</a:t>
            </a:r>
            <a:r>
              <a:rPr lang="en-US" dirty="0"/>
              <a:t>(). </a:t>
            </a:r>
            <a:br>
              <a:rPr lang="en-US" dirty="0"/>
            </a:br>
            <a:r>
              <a:rPr lang="en-US" dirty="0" err="1"/>
              <a:t>tv</a:t>
            </a:r>
            <a:r>
              <a:rPr lang="en-US" dirty="0"/>
              <a:t> is actually a temporary clone of the </a:t>
            </a:r>
            <a:r>
              <a:rPr lang="en-US" dirty="0" err="1"/>
              <a:t>getOriginal</a:t>
            </a:r>
            <a:r>
              <a:rPr lang="en-US" dirty="0"/>
              <a:t>() node.</a:t>
            </a:r>
          </a:p>
        </p:txBody>
      </p:sp>
      <p:cxnSp>
        <p:nvCxnSpPr>
          <p:cNvPr id="5" name="Straight Arrow Connector 4"/>
          <p:cNvCxnSpPr>
            <a:stCxn id="4" idx="0"/>
          </p:cNvCxnSpPr>
          <p:nvPr/>
        </p:nvCxnSpPr>
        <p:spPr>
          <a:xfrm flipH="1" flipV="1">
            <a:off x="6589986" y="4043855"/>
            <a:ext cx="1614766" cy="166797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2796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232"/>
            <a:ext cx="10515600" cy="1325563"/>
          </a:xfrm>
        </p:spPr>
        <p:txBody>
          <a:bodyPr/>
          <a:lstStyle/>
          <a:p>
            <a:r>
              <a:rPr lang="en-US" dirty="0"/>
              <a:t>Controlling the visit 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30626"/>
            <a:ext cx="10800522" cy="519816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All visitors visit the children of a node in the order they appear in the visitor class definition</a:t>
            </a:r>
          </a:p>
          <a:p>
            <a:r>
              <a:rPr lang="en-US" dirty="0"/>
              <a:t>You can control the visit order by calling </a:t>
            </a:r>
            <a:r>
              <a:rPr lang="en-US" dirty="0">
                <a:solidFill>
                  <a:srgbClr val="FF0000"/>
                </a:solidFill>
              </a:rPr>
              <a:t>visit</a:t>
            </a:r>
            <a:r>
              <a:rPr lang="en-US" dirty="0"/>
              <a:t> from preorder. </a:t>
            </a:r>
          </a:p>
          <a:p>
            <a:pPr lvl="1"/>
            <a:r>
              <a:rPr lang="en-US" dirty="0"/>
              <a:t>call prune() to inhibit default traversal order (or return false in an Inspector)</a:t>
            </a:r>
          </a:p>
          <a:p>
            <a:r>
              <a:rPr lang="en-US" dirty="0"/>
              <a:t>E.g., in an Inspector: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bool ToP4::preorder(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StructField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f) {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visit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(f-&gt;annotations);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visit(f-&gt;type);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builder.append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(" ");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builder.append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(f-&gt;name);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false;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26848" y="4013751"/>
            <a:ext cx="2017643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Custom visit order interspersed with side-effects.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24045" y="5648270"/>
            <a:ext cx="608454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Returning ‘false’ causes the current visitor to stop the traversal.</a:t>
            </a:r>
          </a:p>
          <a:p>
            <a:r>
              <a:rPr lang="en-US" dirty="0"/>
              <a:t>This is achieved calling prune() in a Transform.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72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977" y="250031"/>
            <a:ext cx="10515600" cy="1325563"/>
          </a:xfrm>
        </p:spPr>
        <p:txBody>
          <a:bodyPr/>
          <a:lstStyle/>
          <a:p>
            <a:r>
              <a:rPr lang="en-US" dirty="0"/>
              <a:t>Transforming and controlling the visit 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365" y="1825625"/>
            <a:ext cx="11598088" cy="4351338"/>
          </a:xfrm>
        </p:spPr>
        <p:txBody>
          <a:bodyPr>
            <a:normAutofit/>
          </a:bodyPr>
          <a:lstStyle/>
          <a:p>
            <a:r>
              <a:rPr lang="en-US" dirty="0"/>
              <a:t>Invoke in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preorder</a:t>
            </a:r>
            <a:r>
              <a:rPr lang="en-US" dirty="0"/>
              <a:t>, call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visit</a:t>
            </a:r>
            <a:r>
              <a:rPr lang="en-US" dirty="0"/>
              <a:t>, and end with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prune</a:t>
            </a:r>
          </a:p>
          <a:p>
            <a:r>
              <a:rPr lang="en-US" dirty="0">
                <a:ea typeface="Consolas" charset="0"/>
                <a:cs typeface="Consolas" charset="0"/>
              </a:rPr>
              <a:t>Call 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panose="020B0609020204030204" pitchFamily="49" charset="0"/>
              </a:rPr>
              <a:t>prune() </a:t>
            </a:r>
            <a:r>
              <a:rPr lang="en-US" b="1" dirty="0">
                <a:ea typeface="Consolas" charset="0"/>
                <a:cs typeface="Consolas" charset="0"/>
              </a:rPr>
              <a:t>after</a:t>
            </a:r>
            <a:r>
              <a:rPr lang="en-US" dirty="0">
                <a:ea typeface="Consolas" charset="0"/>
                <a:cs typeface="Consolas" charset="0"/>
              </a:rPr>
              <a:t> all 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panose="020B0609020204030204" pitchFamily="49" charset="0"/>
              </a:rPr>
              <a:t>visit() </a:t>
            </a:r>
            <a:r>
              <a:rPr lang="en-US" dirty="0">
                <a:ea typeface="Consolas" charset="0"/>
                <a:cs typeface="Consolas" charset="0"/>
              </a:rPr>
              <a:t>calls only</a:t>
            </a:r>
            <a:endParaRPr lang="en-US" sz="20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endParaRPr lang="en-US" sz="20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IR::Node* preorder(IR::If*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cond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) override {</a:t>
            </a:r>
            <a:br>
              <a:rPr lang="en-US" sz="20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    auto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pred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= </a:t>
            </a: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visit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cond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-&gt;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pred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)-&gt;to&lt;IR::Expression&gt;();</a:t>
            </a:r>
            <a:br>
              <a:rPr lang="en-US" sz="20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    ...</a:t>
            </a: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    prune();</a:t>
            </a:r>
            <a:br>
              <a:rPr lang="en-US" sz="20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    return new IR::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IfStatement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cond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-&gt;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srcInfo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pred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, t, f);</a:t>
            </a:r>
            <a:br>
              <a:rPr lang="en-US" sz="20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}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5559" y="0"/>
            <a:ext cx="1856441" cy="21720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66755" y="3503016"/>
            <a:ext cx="201764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Custom </a:t>
            </a:r>
            <a:r>
              <a:rPr lang="en-US"/>
              <a:t>visit order.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55048" y="3802457"/>
            <a:ext cx="166070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Needs </a:t>
            </a:r>
            <a:r>
              <a:rPr lang="en-US" dirty="0" err="1"/>
              <a:t>upcast</a:t>
            </a:r>
            <a:r>
              <a:rPr lang="en-US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28031" y="4109253"/>
            <a:ext cx="2696127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Inhibit standard </a:t>
            </a:r>
            <a:r>
              <a:rPr lang="en-US"/>
              <a:t>visit order.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94336" y="4840561"/>
            <a:ext cx="4161857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Returns a different class than it is visiting.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022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135" y="375039"/>
            <a:ext cx="8360606" cy="1325563"/>
          </a:xfrm>
        </p:spPr>
        <p:txBody>
          <a:bodyPr/>
          <a:lstStyle/>
          <a:p>
            <a:r>
              <a:rPr lang="en-US" dirty="0"/>
              <a:t>Where </a:t>
            </a:r>
            <a:r>
              <a:rPr lang="en-US"/>
              <a:t>am I (and how did I get here)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099" y="1824372"/>
            <a:ext cx="10959517" cy="4678904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getContext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</a:t>
            </a:r>
            <a:r>
              <a:rPr lang="en-US" dirty="0"/>
              <a:t> can tell you how you were reached by the visitor</a:t>
            </a:r>
            <a:br>
              <a:rPr lang="en-US" dirty="0"/>
            </a:br>
            <a:r>
              <a:rPr lang="en-US" dirty="0"/>
              <a:t>in the IR DAG</a:t>
            </a:r>
          </a:p>
          <a:p>
            <a:r>
              <a:rPr lang="en-US" dirty="0"/>
              <a:t>It points to your parent node</a:t>
            </a:r>
          </a:p>
          <a:p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findContext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&lt;T&gt;()</a:t>
            </a:r>
            <a:r>
              <a:rPr lang="en-US" dirty="0"/>
              <a:t> will find an ancestor context for a node of type 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MoveInitializers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        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Declaration_Variable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decl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</a:t>
            </a:r>
            <a:r>
              <a:rPr lang="en-US" dirty="0" err="1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getContext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 ==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nullptr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return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decl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parent 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getContext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()-&gt;node;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(!parent-&gt;is&lt;IR::P4Control&gt;() &amp;&amp;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!parent-&gt;is&lt;IR::P4Parser&gt;())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// We are not in the local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toplevel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declarations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return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decl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9363286" y="4500998"/>
            <a:ext cx="1108600" cy="7206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node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9987093" y="5221670"/>
            <a:ext cx="898902" cy="6819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11014087" y="3347850"/>
            <a:ext cx="969586" cy="696287"/>
          </a:xfrm>
          <a:prstGeom prst="round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context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1014087" y="2028602"/>
            <a:ext cx="969586" cy="696287"/>
          </a:xfrm>
          <a:prstGeom prst="round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context</a:t>
            </a:r>
          </a:p>
        </p:txBody>
      </p:sp>
      <p:cxnSp>
        <p:nvCxnSpPr>
          <p:cNvPr id="32" name="Straight Arrow Connector 31"/>
          <p:cNvCxnSpPr>
            <a:stCxn id="30" idx="0"/>
            <a:endCxn id="31" idx="2"/>
          </p:cNvCxnSpPr>
          <p:nvPr/>
        </p:nvCxnSpPr>
        <p:spPr>
          <a:xfrm flipV="1">
            <a:off x="11498880" y="2724889"/>
            <a:ext cx="0" cy="62296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1"/>
            <a:endCxn id="23" idx="3"/>
          </p:cNvCxnSpPr>
          <p:nvPr/>
        </p:nvCxnSpPr>
        <p:spPr>
          <a:xfrm flipH="1">
            <a:off x="10471887" y="3695994"/>
            <a:ext cx="542200" cy="31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1" idx="1"/>
            <a:endCxn id="29" idx="3"/>
          </p:cNvCxnSpPr>
          <p:nvPr/>
        </p:nvCxnSpPr>
        <p:spPr>
          <a:xfrm flipH="1" flipV="1">
            <a:off x="10472041" y="2373589"/>
            <a:ext cx="542046" cy="31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0398901" y="3358400"/>
            <a:ext cx="68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node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407518" y="2028602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node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23892" y="2777468"/>
            <a:ext cx="80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parent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363287" y="3354164"/>
            <a:ext cx="1108600" cy="6899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parent</a:t>
            </a:r>
            <a:endParaRPr lang="en-US" sz="2400" dirty="0"/>
          </a:p>
        </p:txBody>
      </p:sp>
      <p:sp>
        <p:nvSpPr>
          <p:cNvPr id="29" name="Rounded Rectangle 28"/>
          <p:cNvSpPr/>
          <p:nvPr/>
        </p:nvSpPr>
        <p:spPr>
          <a:xfrm>
            <a:off x="9363441" y="2028602"/>
            <a:ext cx="1108600" cy="6899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grand</a:t>
            </a:r>
            <a:br>
              <a:rPr lang="en-US" sz="2400" dirty="0"/>
            </a:br>
            <a:r>
              <a:rPr lang="en-US" sz="2400" dirty="0"/>
              <a:t>parent</a:t>
            </a:r>
          </a:p>
        </p:txBody>
      </p:sp>
      <p:cxnSp>
        <p:nvCxnSpPr>
          <p:cNvPr id="33" name="Straight Arrow Connector 32"/>
          <p:cNvCxnSpPr>
            <a:stCxn id="29" idx="2"/>
            <a:endCxn id="23" idx="0"/>
          </p:cNvCxnSpPr>
          <p:nvPr/>
        </p:nvCxnSpPr>
        <p:spPr>
          <a:xfrm flipH="1">
            <a:off x="9917587" y="2718575"/>
            <a:ext cx="154" cy="635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9" idx="2"/>
          </p:cNvCxnSpPr>
          <p:nvPr/>
        </p:nvCxnSpPr>
        <p:spPr>
          <a:xfrm flipH="1">
            <a:off x="9231385" y="2718575"/>
            <a:ext cx="686356" cy="51707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45" idx="2"/>
            <a:endCxn id="5" idx="0"/>
          </p:cNvCxnSpPr>
          <p:nvPr/>
        </p:nvCxnSpPr>
        <p:spPr>
          <a:xfrm>
            <a:off x="8197280" y="4037823"/>
            <a:ext cx="1720306" cy="4631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>
            <a:off x="7642980" y="3347850"/>
            <a:ext cx="1108600" cy="68997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/>
              <a:t>parent</a:t>
            </a:r>
            <a:endParaRPr lang="en-US" sz="2400" dirty="0"/>
          </a:p>
        </p:txBody>
      </p:sp>
      <p:sp>
        <p:nvSpPr>
          <p:cNvPr id="47" name="Right Arrow 46"/>
          <p:cNvSpPr/>
          <p:nvPr/>
        </p:nvSpPr>
        <p:spPr>
          <a:xfrm rot="19043385">
            <a:off x="10442169" y="4283698"/>
            <a:ext cx="1071716" cy="373626"/>
          </a:xfrm>
          <a:prstGeom prst="rightArrow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 rot="19041757">
            <a:off x="10408375" y="4603075"/>
            <a:ext cx="121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getContext</a:t>
            </a:r>
            <a:endParaRPr lang="en-US" dirty="0"/>
          </a:p>
        </p:txBody>
      </p:sp>
      <p:cxnSp>
        <p:nvCxnSpPr>
          <p:cNvPr id="51" name="Straight Arrow Connector 50"/>
          <p:cNvCxnSpPr>
            <a:endCxn id="29" idx="0"/>
          </p:cNvCxnSpPr>
          <p:nvPr/>
        </p:nvCxnSpPr>
        <p:spPr>
          <a:xfrm>
            <a:off x="9917586" y="1400450"/>
            <a:ext cx="155" cy="6281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Straight Arrow Connector 336"/>
          <p:cNvCxnSpPr>
            <a:stCxn id="23" idx="2"/>
            <a:endCxn id="5" idx="0"/>
          </p:cNvCxnSpPr>
          <p:nvPr/>
        </p:nvCxnSpPr>
        <p:spPr>
          <a:xfrm flipH="1">
            <a:off x="9917586" y="4044137"/>
            <a:ext cx="1" cy="45686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Straight Arrow Connector 339"/>
          <p:cNvCxnSpPr>
            <a:stCxn id="23" idx="2"/>
          </p:cNvCxnSpPr>
          <p:nvPr/>
        </p:nvCxnSpPr>
        <p:spPr>
          <a:xfrm flipH="1">
            <a:off x="8751580" y="4044137"/>
            <a:ext cx="1166007" cy="5693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Straight Arrow Connector 342"/>
          <p:cNvCxnSpPr>
            <a:stCxn id="31" idx="0"/>
          </p:cNvCxnSpPr>
          <p:nvPr/>
        </p:nvCxnSpPr>
        <p:spPr>
          <a:xfrm flipV="1">
            <a:off x="11498880" y="1400450"/>
            <a:ext cx="0" cy="6281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" name="TextBox 345"/>
          <p:cNvSpPr txBox="1"/>
          <p:nvPr/>
        </p:nvSpPr>
        <p:spPr>
          <a:xfrm>
            <a:off x="10665428" y="1508111"/>
            <a:ext cx="80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24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23" y="1"/>
            <a:ext cx="12102353" cy="60593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./p4c-bm2-ss: Compile a P4 program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--help                 Print this help message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--version              Print compiler version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-I path                Specify include path (passed to preprocessor)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-D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arg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=value           Define macro (passed to preprocessor)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-U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arg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     Undefine macro (passed to preprocessor)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-E                     Preprocess only, do not compile (prints program on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stdout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)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nocpp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    Skip preprocess, assume input file is already preprocessed.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std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{14|16}          Specify language version to compile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--target target        Compile for the specified target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--arch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arch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Compile for the specified architecture.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--pp file              Pretty-print the program in the specified file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toJSON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file          Dump IR to JSON in the specified file.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--p4runtime-file file  Write a control-plane API description to the specified file.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--p4runtime-entres-file file  Write static table entries as a P4Runtime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WriteRequest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message to the specified file.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--p4runtime-format f   Chose output format, one of {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binary,json,text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}.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-o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outfile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 Write output to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outfile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Wdisable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[=diagnostic] Disable a compiler diagnostic, or disable all warnings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Werror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   Treat all warnings as errors.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-T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loglevel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[Compiler debugging] Adjust logging level per file (see below)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-v                     [Compiler debugging] Increase verbosity level (can be repeated)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--top4 pass1[,pass2]   [Compiler debugging] Dump the P4 representation after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           passes whose name contains one of `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passX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' substrings.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                      When '-v' is used this will include the compiler IR.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--dump folder          [Compiler debugging] Folder where P4 programs are dumped</a:t>
            </a:r>
            <a:br>
              <a:rPr lang="en-US" sz="1800" dirty="0">
                <a:latin typeface="Consolas" charset="0"/>
                <a:ea typeface="Consolas" charset="0"/>
                <a:cs typeface="Consolas" charset="0"/>
              </a:rPr>
            </a:b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--emit-externs         [BMv2 back-end] Force unknown externs to be emitted in the back-end.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C92B8A-8828-46DD-A575-87F1B1A88470}"/>
              </a:ext>
            </a:extLst>
          </p:cNvPr>
          <p:cNvSpPr txBox="1"/>
          <p:nvPr/>
        </p:nvSpPr>
        <p:spPr>
          <a:xfrm>
            <a:off x="9416854" y="425084"/>
            <a:ext cx="263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A fragment of the output</a:t>
            </a:r>
          </a:p>
        </p:txBody>
      </p:sp>
    </p:spTree>
    <p:extLst>
      <p:ext uri="{BB962C8B-B14F-4D97-AF65-F5344CB8AC3E}">
        <p14:creationId xmlns:p14="http://schemas.microsoft.com/office/powerpoint/2010/main" val="12345114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Initializing a visitor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825625"/>
            <a:ext cx="107188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method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init_apply</a:t>
            </a:r>
            <a:r>
              <a:rPr lang="en-US" dirty="0"/>
              <a:t> is called by apply before starting the traversal</a:t>
            </a:r>
          </a:p>
          <a:p>
            <a:r>
              <a:rPr lang="en-US" dirty="0"/>
              <a:t>method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end_apply</a:t>
            </a:r>
            <a:r>
              <a:rPr lang="en-US" dirty="0"/>
              <a:t> is called at the end of the traversal</a:t>
            </a:r>
            <a:br>
              <a:rPr lang="en-US" dirty="0"/>
            </a:br>
            <a:r>
              <a:rPr lang="en-US" dirty="0"/>
              <a:t>(but beware that argument Node may have changed between these two calls in a Transform)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Visitor::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profile_t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TypeChecker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init_apply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node) {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LOG2(”Starting type checking”);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Transform::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init_apply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(node);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98000" y="9525"/>
            <a:ext cx="2794000" cy="18161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05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2498" y="143933"/>
            <a:ext cx="2227101" cy="20489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Deleting an IR::Node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If the node is part of a parent’s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IR::Vector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NameMap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/>
              <a:t>or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IndexedVector</a:t>
            </a:r>
            <a:br>
              <a:rPr lang="en-US" dirty="0"/>
            </a:br>
            <a:r>
              <a:rPr lang="en-US" dirty="0"/>
              <a:t>you can just return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nullptr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dirty="0"/>
          </a:p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RemoveUnusedDeclarations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::preorder(IR::P4Table*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(!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refMap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-&gt;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isUsed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getOriginal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())) {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::warning("Table %1% is not used; removing",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LOG3("Removing " &lt;&lt;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</a:t>
            </a:r>
            <a:r>
              <a:rPr lang="en-US" dirty="0" err="1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= </a:t>
            </a:r>
            <a:r>
              <a:rPr lang="en-US" dirty="0" err="1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nullptr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prune();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2394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22866" y="4278129"/>
            <a:ext cx="4169134" cy="3640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All P4Control nodes are in a Vector&lt;Node&gt;</a:t>
            </a:r>
          </a:p>
        </p:txBody>
      </p:sp>
      <p:sp>
        <p:nvSpPr>
          <p:cNvPr id="8" name="Rectangle 7"/>
          <p:cNvSpPr/>
          <p:nvPr/>
        </p:nvSpPr>
        <p:spPr>
          <a:xfrm>
            <a:off x="8309784" y="5188295"/>
            <a:ext cx="3882216" cy="3640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Newly created node to insert after </a:t>
            </a:r>
            <a:r>
              <a:rPr lang="en-US" dirty="0" err="1"/>
              <a:t>cont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1668"/>
          </a:xfrm>
        </p:spPr>
        <p:txBody>
          <a:bodyPr/>
          <a:lstStyle/>
          <a:p>
            <a:r>
              <a:rPr lang="en-US" dirty="0"/>
              <a:t>Inserting an IR::Node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40" y="1759640"/>
            <a:ext cx="11831320" cy="503697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If the node is stored in an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IR::Vector&lt;T&gt; </a:t>
            </a:r>
            <a:r>
              <a:rPr lang="en-US" dirty="0"/>
              <a:t>or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IndexedVector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&lt;T&gt;</a:t>
            </a:r>
            <a:r>
              <a:rPr lang="en-US" dirty="0"/>
              <a:t>, you can return an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IR::Vector&lt;T&gt; </a:t>
            </a:r>
            <a:r>
              <a:rPr lang="en-US" dirty="0"/>
              <a:t>/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IR::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IndexedVector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&lt;T&gt; </a:t>
            </a:r>
            <a:r>
              <a:rPr lang="en-US" dirty="0"/>
              <a:t>and it will be spliced within the parent</a:t>
            </a:r>
          </a:p>
          <a:p>
            <a:pPr lvl="1"/>
            <a:r>
              <a:rPr lang="en-US" dirty="0"/>
              <a:t>You must use the correct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</a:t>
            </a:r>
          </a:p>
          <a:p>
            <a:pPr marL="0" indent="0">
              <a:buNone/>
            </a:pP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SpecializeBlocks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(IR::P4Control*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insertions = blocks-&gt;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findInsertions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getOriginal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if (insertions ==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nullptr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return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result = new IR::Vector&lt;IR::Node&gt;();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result-&gt;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push_back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for (auto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bs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: *insertions)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auto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newcont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=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createNewControl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 result-&gt;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push_back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newcont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}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return result;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6199" y="507206"/>
            <a:ext cx="976381" cy="9659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38999" y="4611238"/>
            <a:ext cx="2319867" cy="3640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Keep original node too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7455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 want to convert the program to something else</a:t>
            </a:r>
            <a:br>
              <a:rPr lang="en-US" dirty="0"/>
            </a:br>
            <a:r>
              <a:rPr lang="en-US" dirty="0"/>
              <a:t>(e.g. JSON)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422" y="1825624"/>
            <a:ext cx="11969578" cy="50323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Use an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Inspector</a:t>
            </a:r>
          </a:p>
          <a:p>
            <a:r>
              <a:rPr lang="en-US" dirty="0"/>
              <a:t>Keep a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std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::map&lt;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IR::Node*,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Util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IJson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*&gt; map</a:t>
            </a:r>
            <a:r>
              <a:rPr lang="en-US" dirty="0"/>
              <a:t>;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postorder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Operation_Binary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* expression) override {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e = new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Util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JsonObject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e-&gt;emplace("op", expression-&gt;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getStringOp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l = get(map, expression-&gt;left);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e-&gt;emplace("left", l);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auto r = get(map, expression-&gt;right);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e-&gt;emplace("right", r); 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map.emplace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(expression, e); // actual result</a:t>
            </a:r>
            <a:br>
              <a:rPr lang="en-US" dirty="0">
                <a:latin typeface="Consolas" charset="0"/>
                <a:ea typeface="Consolas" charset="0"/>
                <a:cs typeface="Consolas" charset="0"/>
              </a:rPr>
            </a:br>
            <a:r>
              <a:rPr lang="en-US" dirty="0">
                <a:latin typeface="Consolas" charset="0"/>
                <a:ea typeface="Consolas" charset="0"/>
                <a:cs typeface="Consolas" charset="0"/>
              </a:rPr>
              <a:t>}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6659" y="4446270"/>
            <a:ext cx="1494282" cy="21145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935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118273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Use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::error()</a:t>
            </a:r>
            <a:r>
              <a:rPr lang="en-US" dirty="0"/>
              <a:t> and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::warning()</a:t>
            </a:r>
            <a:r>
              <a:rPr lang="en-US" dirty="0"/>
              <a:t> for user-induced errors</a:t>
            </a:r>
          </a:p>
          <a:p>
            <a:r>
              <a:rPr lang="en-US" dirty="0"/>
              <a:t>These use boost::format format-strings, e.g.,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::error("Array indexing %1% applied to non-array type %2%",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  expression, type-&gt;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toString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()); </a:t>
            </a:r>
          </a:p>
          <a:p>
            <a:r>
              <a:rPr lang="en-US" dirty="0"/>
              <a:t>These are smart about handling IR classes and source-level information, e.g.: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file.p4(17): error: Array indexing [] applied to non-array type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&lt;2&gt;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 c = a[2];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     ^^^^</a:t>
            </a:r>
          </a:p>
          <a:p>
            <a:r>
              <a:rPr lang="en-US" dirty="0"/>
              <a:t>They call the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toString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</a:t>
            </a:r>
            <a:r>
              <a:rPr lang="en-US" dirty="0"/>
              <a:t> method on IR classes involved</a:t>
            </a:r>
          </a:p>
          <a:p>
            <a:r>
              <a:rPr lang="en-US" dirty="0"/>
              <a:t>One should not expose compiler data structures in error messages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0" y="283210"/>
            <a:ext cx="1697990" cy="169799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172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Debugging hints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1160318" cy="453072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To debug the build use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make V=1</a:t>
            </a:r>
          </a:p>
          <a:p>
            <a:r>
              <a:rPr lang="en-US" dirty="0">
                <a:ea typeface="Consolas" charset="0"/>
                <a:cs typeface="Consolas" charset="0"/>
              </a:rPr>
              <a:t>To debug P4 parsing set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YYDEBUG=1</a:t>
            </a:r>
            <a:r>
              <a:rPr lang="en-US" dirty="0">
                <a:ea typeface="Consolas" charset="0"/>
                <a:cs typeface="Consolas" charset="0"/>
              </a:rPr>
              <a:t> before running the compiler</a:t>
            </a:r>
          </a:p>
          <a:p>
            <a:r>
              <a:rPr lang="en-US" dirty="0">
                <a:ea typeface="Consolas" charset="0"/>
                <a:cs typeface="Consolas" charset="0"/>
              </a:rPr>
              <a:t>To get a stack trace on a compiler crash:</a:t>
            </a:r>
          </a:p>
          <a:p>
            <a:pPr lvl="1"/>
            <a:r>
              <a:rPr lang="en-US" dirty="0">
                <a:ea typeface="Consolas" charset="0"/>
                <a:cs typeface="Consolas" charset="0"/>
              </a:rPr>
              <a:t>(in your back-end you must </a:t>
            </a:r>
            <a:r>
              <a:rPr lang="en-US" dirty="0" err="1">
                <a:latin typeface="Consolas" panose="020B0609020204030204" pitchFamily="49" charset="0"/>
                <a:ea typeface="Consolas" charset="0"/>
                <a:cs typeface="Consolas" charset="0"/>
              </a:rPr>
              <a:t>setup_signals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() </a:t>
            </a:r>
            <a:r>
              <a:rPr lang="en-US" dirty="0">
                <a:ea typeface="Consolas" charset="0"/>
                <a:cs typeface="Consolas" charset="0"/>
              </a:rPr>
              <a:t>in main (in 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lib/</a:t>
            </a:r>
            <a:r>
              <a:rPr lang="en-US" dirty="0" err="1">
                <a:latin typeface="Consolas" panose="020B0609020204030204" pitchFamily="49" charset="0"/>
                <a:ea typeface="Consolas" charset="0"/>
                <a:cs typeface="Consolas" charset="0"/>
              </a:rPr>
              <a:t>crash.h</a:t>
            </a:r>
            <a:r>
              <a:rPr lang="en-US" dirty="0">
                <a:ea typeface="Consolas" charset="0"/>
                <a:cs typeface="Consolas" charset="0"/>
              </a:rPr>
              <a:t>))</a:t>
            </a:r>
          </a:p>
          <a:p>
            <a:pPr lvl="1"/>
            <a:r>
              <a:rPr lang="en-US" dirty="0">
                <a:ea typeface="Consolas" charset="0"/>
                <a:cs typeface="Consolas" charset="0"/>
              </a:rPr>
              <a:t>run with 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–Tcrash:1</a:t>
            </a:r>
          </a:p>
          <a:p>
            <a:r>
              <a:rPr lang="en-US" dirty="0">
                <a:ea typeface="Consolas" charset="0"/>
                <a:cs typeface="Consolas" charset="0"/>
              </a:rPr>
              <a:t>Use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onsolas" charset="0"/>
                <a:cs typeface="Consolas" charset="0"/>
              </a:rPr>
              <a:t>catch throw </a:t>
            </a:r>
            <a:r>
              <a:rPr lang="en-US" dirty="0">
                <a:ea typeface="Consolas" charset="0"/>
                <a:cs typeface="Consolas" charset="0"/>
              </a:rPr>
              <a:t>in </a:t>
            </a:r>
            <a:r>
              <a:rPr lang="en-US" dirty="0" err="1">
                <a:ea typeface="Consolas" charset="0"/>
                <a:cs typeface="Consolas" charset="0"/>
              </a:rPr>
              <a:t>gdb</a:t>
            </a:r>
            <a:r>
              <a:rPr lang="en-US" dirty="0">
                <a:ea typeface="Consolas" charset="0"/>
                <a:cs typeface="Consolas" charset="0"/>
              </a:rPr>
              <a:t> to break on exceptions</a:t>
            </a:r>
          </a:p>
          <a:p>
            <a:r>
              <a:rPr lang="en-US" dirty="0">
                <a:ea typeface="Consolas" charset="0"/>
                <a:cs typeface="Consolas" charset="0"/>
              </a:rPr>
              <a:t>Set a breakpoint on 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::error</a:t>
            </a:r>
            <a:r>
              <a:rPr lang="en-US" dirty="0">
                <a:ea typeface="Consolas" charset="0"/>
                <a:cs typeface="Consolas" charset="0"/>
              </a:rPr>
              <a:t> in 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lib/</a:t>
            </a:r>
            <a:r>
              <a:rPr lang="en-US" dirty="0" err="1">
                <a:latin typeface="Consolas" panose="020B0609020204030204" pitchFamily="49" charset="0"/>
                <a:ea typeface="Consolas" charset="0"/>
                <a:cs typeface="Consolas" charset="0"/>
              </a:rPr>
              <a:t>error.h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 </a:t>
            </a:r>
            <a:r>
              <a:rPr lang="en-US" dirty="0">
                <a:ea typeface="Consolas" charset="0"/>
                <a:cs typeface="Consolas" charset="0"/>
              </a:rPr>
              <a:t>to break on errors</a:t>
            </a:r>
          </a:p>
          <a:p>
            <a:r>
              <a:rPr lang="en-US" dirty="0" err="1">
                <a:ea typeface="Consolas" charset="0"/>
                <a:cs typeface="Consolas" charset="0"/>
              </a:rPr>
              <a:t>Valgrind</a:t>
            </a:r>
            <a:r>
              <a:rPr lang="en-US" dirty="0">
                <a:ea typeface="Consolas" charset="0"/>
                <a:cs typeface="Consolas" charset="0"/>
              </a:rPr>
              <a:t> is not compatible with the garbage collector library</a:t>
            </a:r>
          </a:p>
          <a:p>
            <a:pPr lvl="1"/>
            <a:r>
              <a:rPr lang="en-US" dirty="0">
                <a:ea typeface="Consolas" charset="0"/>
                <a:cs typeface="Consolas" charset="0"/>
              </a:rPr>
              <a:t>If you want to run the compiler with </a:t>
            </a:r>
            <a:r>
              <a:rPr lang="en-US" dirty="0" err="1">
                <a:ea typeface="Consolas" charset="0"/>
                <a:cs typeface="Consolas" charset="0"/>
              </a:rPr>
              <a:t>valgrind</a:t>
            </a:r>
            <a:r>
              <a:rPr lang="en-US" dirty="0">
                <a:ea typeface="Consolas" charset="0"/>
                <a:cs typeface="Consolas" charset="0"/>
              </a:rPr>
              <a:t> disable the GC:</a:t>
            </a:r>
          </a:p>
          <a:p>
            <a:pPr lvl="2"/>
            <a:r>
              <a:rPr lang="en-US" dirty="0" err="1">
                <a:latin typeface="Consolas" panose="020B0609020204030204" pitchFamily="49" charset="0"/>
                <a:ea typeface="Consolas" charset="0"/>
                <a:cs typeface="Consolas" charset="0"/>
              </a:rPr>
              <a:t>cmake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 .. –DENABLE_GC=OFF</a:t>
            </a: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Of course, you will have lots of leaks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018" y="104140"/>
            <a:ext cx="2730500" cy="204347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0596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Compiler bugs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267" y="2226365"/>
            <a:ext cx="11540065" cy="4372142"/>
          </a:xfrm>
        </p:spPr>
        <p:txBody>
          <a:bodyPr>
            <a:normAutofit/>
          </a:bodyPr>
          <a:lstStyle/>
          <a:p>
            <a:r>
              <a:rPr lang="en-US" dirty="0"/>
              <a:t>Use the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BUG()</a:t>
            </a:r>
            <a:r>
              <a:rPr lang="en-US" dirty="0"/>
              <a:t> macro to signal compiler bugs. This macro always throws.</a:t>
            </a:r>
          </a:p>
          <a:p>
            <a:pPr lvl="1"/>
            <a:r>
              <a:rPr lang="en-US" dirty="0"/>
              <a:t>Same arguments as for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::error</a:t>
            </a:r>
            <a:endParaRPr lang="en-US" dirty="0"/>
          </a:p>
          <a:p>
            <a:pPr lvl="1"/>
            <a:r>
              <a:rPr lang="en-US" dirty="0"/>
              <a:t>One </a:t>
            </a:r>
            <a:r>
              <a:rPr lang="en-US" b="1" i="1" dirty="0"/>
              <a:t>can</a:t>
            </a:r>
            <a:r>
              <a:rPr lang="en-US" dirty="0"/>
              <a:t> expose internal data structures when calling BUG</a:t>
            </a:r>
          </a:p>
          <a:p>
            <a:r>
              <a:rPr lang="en-US" dirty="0"/>
              <a:t>Don’t use assert</a:t>
            </a:r>
          </a:p>
          <a:p>
            <a:r>
              <a:rPr lang="en-US" dirty="0"/>
              <a:t>Use CHECK_NULL() to check for null pointers</a:t>
            </a:r>
          </a:p>
          <a:p>
            <a:r>
              <a:rPr lang="en-US" dirty="0"/>
              <a:t>Use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BUG_CHECK()</a:t>
            </a:r>
            <a:r>
              <a:rPr lang="en-US" dirty="0"/>
              <a:t> = assert +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BUG</a:t>
            </a:r>
            <a:r>
              <a:rPr lang="en-US" dirty="0"/>
              <a:t> in one macro</a:t>
            </a:r>
          </a:p>
          <a:p>
            <a:pPr lvl="1"/>
            <a:r>
              <a:rPr lang="en-US" dirty="0"/>
              <a:t> BUG_CHECK(!type-&gt;is&lt;IR::</a:t>
            </a:r>
            <a:r>
              <a:rPr lang="en-US" dirty="0" err="1"/>
              <a:t>Type_Unknown</a:t>
            </a:r>
            <a:r>
              <a:rPr lang="en-US" dirty="0"/>
              <a:t>&gt;(), "%1%: Unknown type", f);</a:t>
            </a:r>
          </a:p>
          <a:p>
            <a:r>
              <a:rPr lang="en-US" dirty="0"/>
              <a:t>Use P4C_UNIMPLEMENTED to signal a feature not yet implemented (throws)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650" y="573617"/>
            <a:ext cx="2705100" cy="10541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6574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Determinism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847" y="1825625"/>
            <a:ext cx="11335407" cy="4351338"/>
          </a:xfrm>
        </p:spPr>
        <p:txBody>
          <a:bodyPr/>
          <a:lstStyle/>
          <a:p>
            <a:r>
              <a:rPr lang="en-US" dirty="0"/>
              <a:t>Keep the compiler deterministic</a:t>
            </a:r>
          </a:p>
          <a:p>
            <a:pPr lvl="1"/>
            <a:r>
              <a:rPr lang="en-US" dirty="0"/>
              <a:t>Front-end and mid-ends are all deterministic</a:t>
            </a:r>
          </a:p>
          <a:p>
            <a:r>
              <a:rPr lang="en-US" dirty="0"/>
              <a:t>Each node has a unique ID</a:t>
            </a:r>
          </a:p>
          <a:p>
            <a:r>
              <a:rPr lang="en-US" dirty="0"/>
              <a:t>(However, </a:t>
            </a:r>
            <a:r>
              <a:rPr lang="en-US" dirty="0">
                <a:solidFill>
                  <a:srgbClr val="FF0000"/>
                </a:solidFill>
              </a:rPr>
              <a:t>clone</a:t>
            </a:r>
            <a:r>
              <a:rPr lang="en-US" dirty="0"/>
              <a:t>() preserves the </a:t>
            </a:r>
            <a:r>
              <a:rPr lang="en-US" dirty="0" err="1"/>
              <a:t>uniqueID</a:t>
            </a:r>
            <a:r>
              <a:rPr lang="en-US" dirty="0"/>
              <a:t>!)</a:t>
            </a:r>
          </a:p>
          <a:p>
            <a:r>
              <a:rPr lang="en-US" dirty="0"/>
              <a:t>If code is deterministic unique IDs should be reproducible in different runs</a:t>
            </a:r>
          </a:p>
          <a:p>
            <a:r>
              <a:rPr lang="en-US" dirty="0"/>
              <a:t>IDs can be used for setting up breakpoints</a:t>
            </a:r>
          </a:p>
          <a:p>
            <a:pPr lvl="1"/>
            <a:r>
              <a:rPr lang="en-US" dirty="0"/>
              <a:t>e.g., in Node::</a:t>
            </a:r>
            <a:r>
              <a:rPr lang="en-US" dirty="0" err="1"/>
              <a:t>trace_creation</a:t>
            </a:r>
            <a:endParaRPr lang="en-US" dirty="0"/>
          </a:p>
          <a:p>
            <a:r>
              <a:rPr lang="en-US" dirty="0"/>
              <a:t>Use </a:t>
            </a:r>
            <a:r>
              <a:rPr lang="en-US" dirty="0" err="1">
                <a:latin typeface="Consolas" panose="020B0609020204030204" pitchFamily="49" charset="0"/>
              </a:rPr>
              <a:t>ordered_map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(instead of </a:t>
            </a:r>
            <a:r>
              <a:rPr lang="en-US" dirty="0" err="1">
                <a:latin typeface="Consolas" panose="020B0609020204030204" pitchFamily="49" charset="0"/>
              </a:rPr>
              <a:t>std</a:t>
            </a:r>
            <a:r>
              <a:rPr lang="en-US" dirty="0">
                <a:latin typeface="Consolas" panose="020B0609020204030204" pitchFamily="49" charset="0"/>
              </a:rPr>
              <a:t>::map</a:t>
            </a:r>
            <a:r>
              <a:rPr lang="en-US" dirty="0"/>
              <a:t>) and </a:t>
            </a:r>
            <a:br>
              <a:rPr lang="en-US" dirty="0"/>
            </a:br>
            <a:r>
              <a:rPr lang="en-US" dirty="0" err="1">
                <a:latin typeface="Consolas" panose="020B0609020204030204" pitchFamily="49" charset="0"/>
              </a:rPr>
              <a:t>ordered_set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(instead of </a:t>
            </a:r>
            <a:r>
              <a:rPr lang="en-US" dirty="0" err="1">
                <a:latin typeface="Consolas" panose="020B0609020204030204" pitchFamily="49" charset="0"/>
              </a:rPr>
              <a:t>std</a:t>
            </a:r>
            <a:r>
              <a:rPr lang="en-US" dirty="0">
                <a:latin typeface="Consolas" panose="020B0609020204030204" pitchFamily="49" charset="0"/>
              </a:rPr>
              <a:t>::set</a:t>
            </a:r>
            <a:r>
              <a:rPr lang="en-US" dirty="0"/>
              <a:t>) if you plan to iterate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2540" y="365125"/>
            <a:ext cx="3048000" cy="2286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359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Dumping 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252" y="1855122"/>
            <a:ext cx="508081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::dump(</a:t>
            </a:r>
            <a:r>
              <a:rPr lang="en-US" dirty="0" err="1"/>
              <a:t>const</a:t>
            </a:r>
            <a:r>
              <a:rPr lang="en-US" dirty="0"/>
              <a:t> IR::Node*)</a:t>
            </a:r>
            <a:br>
              <a:rPr lang="en-US" dirty="0"/>
            </a:br>
            <a:r>
              <a:rPr lang="en-US" dirty="0"/>
              <a:t>dumps the internal IR representation of a node as human-readable text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But using the --top4 –v </a:t>
            </a:r>
            <a:br>
              <a:rPr lang="en-US" dirty="0"/>
            </a:br>
            <a:r>
              <a:rPr lang="en-US" dirty="0"/>
              <a:t>combination is much easier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27639" y="462116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Node id</a:t>
            </a: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>
            <a:off x="5287862" y="831448"/>
            <a:ext cx="1021444" cy="306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5" idx="2"/>
          </p:cNvCxnSpPr>
          <p:nvPr/>
        </p:nvCxnSpPr>
        <p:spPr>
          <a:xfrm>
            <a:off x="5287862" y="831448"/>
            <a:ext cx="1179871" cy="859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79458" y="462116"/>
            <a:ext cx="1798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Node type (class)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11" idx="2"/>
          </p:cNvCxnSpPr>
          <p:nvPr/>
        </p:nvCxnSpPr>
        <p:spPr>
          <a:xfrm flipH="1">
            <a:off x="7148223" y="831448"/>
            <a:ext cx="230680" cy="2101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1" idx="2"/>
          </p:cNvCxnSpPr>
          <p:nvPr/>
        </p:nvCxnSpPr>
        <p:spPr>
          <a:xfrm>
            <a:off x="7378903" y="831448"/>
            <a:ext cx="333862" cy="703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18528" y="300867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Fields</a:t>
            </a:r>
          </a:p>
        </p:txBody>
      </p:sp>
      <p:cxnSp>
        <p:nvCxnSpPr>
          <p:cNvPr id="19" name="Straight Arrow Connector 18"/>
          <p:cNvCxnSpPr>
            <a:stCxn id="18" idx="3"/>
          </p:cNvCxnSpPr>
          <p:nvPr/>
        </p:nvCxnSpPr>
        <p:spPr>
          <a:xfrm flipV="1">
            <a:off x="5241803" y="1399430"/>
            <a:ext cx="1225930" cy="1793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8" idx="3"/>
          </p:cNvCxnSpPr>
          <p:nvPr/>
        </p:nvCxnSpPr>
        <p:spPr>
          <a:xfrm flipV="1">
            <a:off x="5241803" y="2122998"/>
            <a:ext cx="1588367" cy="1070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323775" y="4788309"/>
            <a:ext cx="13808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Children are </a:t>
            </a:r>
          </a:p>
          <a:p>
            <a:r>
              <a:rPr lang="en-US" dirty="0"/>
              <a:t>indented</a:t>
            </a:r>
          </a:p>
        </p:txBody>
      </p:sp>
      <p:sp>
        <p:nvSpPr>
          <p:cNvPr id="6" name="Rectangle 5"/>
          <p:cNvSpPr/>
          <p:nvPr/>
        </p:nvSpPr>
        <p:spPr>
          <a:xfrm>
            <a:off x="6216404" y="958696"/>
            <a:ext cx="597559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[107] P4Program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declarations: [14]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IndexedVector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&lt;Node&gt;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[26]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Type_Struct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name=P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annotations: [15] Vector&lt;Annotation&gt;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fields: [16]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IndexedVector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&lt;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StructField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[21]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StructField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name=f1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annotations: [17] Vector&lt;Annotation&gt;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type: [20]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Type_Bits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size=32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isSigned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=0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[25]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StructField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name=f2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annotations: [22] Vector&lt;Annotation&gt;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type: [24]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Type_Bits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size=32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isSigned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=0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[37]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Type_Struct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name=T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annotations: [27]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IndexedVector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&lt;Annotation&gt;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fields: [28] Vector&lt;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StructField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[32]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StructField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name=t1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annotations: [29] Vector&lt;Annotation&gt;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type: [31]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Type_Bits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size=32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isSigned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=1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[36]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StructField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name=t2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annotations: [33] Vector&lt;Annotation&gt;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   type: [35]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Type_Bits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size=32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isSigned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=1</a:t>
            </a:r>
          </a:p>
          <a:p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</a:t>
            </a:r>
          </a:p>
        </p:txBody>
      </p:sp>
      <p:cxnSp>
        <p:nvCxnSpPr>
          <p:cNvPr id="20" name="Straight Arrow Connector 19"/>
          <p:cNvCxnSpPr>
            <a:stCxn id="18" idx="3"/>
          </p:cNvCxnSpPr>
          <p:nvPr/>
        </p:nvCxnSpPr>
        <p:spPr>
          <a:xfrm flipV="1">
            <a:off x="5241803" y="1855122"/>
            <a:ext cx="1588367" cy="13382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95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Debugging logs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5813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Use the LOG*() macros to log internal data structures</a:t>
            </a:r>
          </a:p>
          <a:p>
            <a:pPr lvl="1"/>
            <a:r>
              <a:rPr lang="en-US" dirty="0"/>
              <a:t>the LOG macros call the </a:t>
            </a:r>
            <a:r>
              <a:rPr lang="en-US" dirty="0" err="1"/>
              <a:t>dbprint</a:t>
            </a:r>
            <a:r>
              <a:rPr lang="en-US" dirty="0"/>
              <a:t>() method on IR objects</a:t>
            </a:r>
          </a:p>
          <a:p>
            <a:pPr lvl="1"/>
            <a:r>
              <a:rPr lang="en-US" dirty="0">
                <a:latin typeface="Consolas" charset="0"/>
                <a:ea typeface="Consolas" charset="0"/>
                <a:cs typeface="Consolas" charset="0"/>
              </a:rPr>
              <a:t>LOG1("Replacing " &lt;&lt; id &lt;&lt; " with " &lt;&lt;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newid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);</a:t>
            </a:r>
          </a:p>
          <a:p>
            <a:pPr lvl="1"/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dbp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const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IR::Node*)</a:t>
            </a:r>
            <a:r>
              <a:rPr lang="en-US" dirty="0">
                <a:ea typeface="Consolas" charset="0"/>
                <a:cs typeface="Consolas" charset="0"/>
              </a:rPr>
              <a:t> is an abbreviated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dbprint</a:t>
            </a:r>
            <a:endParaRPr lang="en-US" dirty="0">
              <a:latin typeface="Consolas" charset="0"/>
              <a:ea typeface="Consolas" charset="0"/>
              <a:cs typeface="Consolas" charset="0"/>
            </a:endParaRPr>
          </a:p>
          <a:p>
            <a:r>
              <a:rPr lang="en-US" dirty="0">
                <a:ea typeface="Consolas" charset="0"/>
                <a:cs typeface="Consolas" charset="0"/>
              </a:rPr>
              <a:t>Logging is controlled from the command-line with the –T flag:</a:t>
            </a:r>
          </a:p>
          <a:p>
            <a:pPr lvl="1"/>
            <a:r>
              <a:rPr lang="en-US" dirty="0">
                <a:latin typeface="Consolas" charset="0"/>
                <a:ea typeface="Consolas" charset="0"/>
                <a:cs typeface="Consolas" charset="0"/>
              </a:rPr>
              <a:t>-Tnode:2,pass_manager:1 </a:t>
            </a:r>
          </a:p>
          <a:p>
            <a:pPr lvl="1"/>
            <a:r>
              <a:rPr lang="en-US" dirty="0"/>
              <a:t>logs at level 2 in file </a:t>
            </a:r>
            <a:r>
              <a:rPr lang="en-US" dirty="0" err="1"/>
              <a:t>node.cpp</a:t>
            </a:r>
            <a:r>
              <a:rPr lang="en-US" dirty="0"/>
              <a:t>, and level 1 in </a:t>
            </a:r>
            <a:r>
              <a:rPr lang="en-US" dirty="0" err="1"/>
              <a:t>pass_manager.cpp</a:t>
            </a:r>
            <a:endParaRPr lang="en-US" dirty="0"/>
          </a:p>
          <a:p>
            <a:r>
              <a:rPr lang="en-US" dirty="0">
                <a:ea typeface="Consolas" charset="0"/>
                <a:cs typeface="Consolas" charset="0"/>
              </a:rPr>
              <a:t>To specify a header file you must use the full file name</a:t>
            </a:r>
          </a:p>
          <a:p>
            <a:pPr lvl="1"/>
            <a:r>
              <a:rPr lang="en-US" dirty="0">
                <a:ea typeface="Consolas" charset="0"/>
                <a:cs typeface="Consolas" charset="0"/>
              </a:rPr>
              <a:t>E.g., -TinlineCommon.h:3</a:t>
            </a:r>
          </a:p>
          <a:p>
            <a:r>
              <a:rPr lang="en-US" dirty="0">
                <a:ea typeface="Consolas" charset="0"/>
                <a:cs typeface="Consolas" charset="0"/>
              </a:rPr>
              <a:t>E.g., -Tpass_manager:1 will print passes as they are executed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400" y="0"/>
            <a:ext cx="3276600" cy="218610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252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get started writing compiler code?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176591" cy="4351338"/>
          </a:xfrm>
        </p:spPr>
        <p:txBody>
          <a:bodyPr/>
          <a:lstStyle/>
          <a:p>
            <a:r>
              <a:rPr lang="en-US" dirty="0"/>
              <a:t>Read the P4</a:t>
            </a:r>
            <a:r>
              <a:rPr lang="en-US" baseline="-25000" dirty="0"/>
              <a:t>16</a:t>
            </a:r>
            <a:r>
              <a:rPr lang="en-US" dirty="0"/>
              <a:t> spec</a:t>
            </a:r>
          </a:p>
          <a:p>
            <a:r>
              <a:rPr lang="en-US" dirty="0"/>
              <a:t>Browse the *.</a:t>
            </a:r>
            <a:r>
              <a:rPr lang="en-US" dirty="0" err="1"/>
              <a:t>def</a:t>
            </a:r>
            <a:r>
              <a:rPr lang="en-US" dirty="0"/>
              <a:t> IR definition files and understand what they represent</a:t>
            </a:r>
          </a:p>
          <a:p>
            <a:r>
              <a:rPr lang="en-US" dirty="0"/>
              <a:t>Understand the visitor interfaces (Inspector, Transform)</a:t>
            </a:r>
          </a:p>
          <a:p>
            <a:r>
              <a:rPr lang="en-US" dirty="0"/>
              <a:t>Read the documentation to know what tools are available</a:t>
            </a:r>
          </a:p>
          <a:p>
            <a:pPr lvl="1"/>
            <a:r>
              <a:rPr lang="en-US" dirty="0"/>
              <a:t>The compiler </a:t>
            </a:r>
            <a:r>
              <a:rPr lang="en-US" dirty="0" err="1"/>
              <a:t>doxygen</a:t>
            </a:r>
            <a:r>
              <a:rPr lang="en-US" dirty="0"/>
              <a:t> documentation (still incomplete)</a:t>
            </a:r>
          </a:p>
          <a:p>
            <a:pPr lvl="1"/>
            <a:r>
              <a:rPr lang="en-US" dirty="0"/>
              <a:t>This document, especially the section “IR and Visitors”</a:t>
            </a:r>
          </a:p>
          <a:p>
            <a:r>
              <a:rPr lang="en-US" dirty="0"/>
              <a:t>Browse the code top-down (starting from main)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1644" y="4537591"/>
            <a:ext cx="3175000" cy="21209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1993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hard part?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613" y="1825624"/>
            <a:ext cx="11346511" cy="476948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Keeping track of various node versions</a:t>
            </a:r>
          </a:p>
          <a:p>
            <a:r>
              <a:rPr lang="en-US" dirty="0"/>
              <a:t>New versions of nodes are created while transformations occur</a:t>
            </a:r>
          </a:p>
          <a:p>
            <a:r>
              <a:rPr lang="en-US" dirty="0"/>
              <a:t>Even nodes that you are not touching</a:t>
            </a:r>
          </a:p>
          <a:p>
            <a:pPr lvl="1"/>
            <a:r>
              <a:rPr lang="en-US" dirty="0"/>
              <a:t>the ancestors of the nodes you are touching</a:t>
            </a:r>
          </a:p>
          <a:p>
            <a:r>
              <a:rPr lang="en-US" dirty="0"/>
              <a:t>References to nodes may become stale</a:t>
            </a:r>
          </a:p>
          <a:p>
            <a:pPr lvl="1"/>
            <a:r>
              <a:rPr lang="en-US" dirty="0"/>
              <a:t>pointing to old versions of the nodes, no longer in the IR tree</a:t>
            </a:r>
          </a:p>
          <a:p>
            <a:pPr lvl="1"/>
            <a:r>
              <a:rPr lang="en-US" dirty="0"/>
              <a:t>so your carefully constructed maps may need to be reconstructed if you do </a:t>
            </a:r>
            <a:r>
              <a:rPr lang="en-US" i="1" dirty="0"/>
              <a:t>anything</a:t>
            </a:r>
          </a:p>
          <a:p>
            <a:pPr lvl="2"/>
            <a:r>
              <a:rPr lang="en-US" dirty="0"/>
              <a:t>e.g., </a:t>
            </a:r>
            <a:r>
              <a:rPr lang="en-US" dirty="0" err="1"/>
              <a:t>ReferenceMap</a:t>
            </a:r>
            <a:r>
              <a:rPr lang="en-US" dirty="0"/>
              <a:t>, </a:t>
            </a:r>
            <a:r>
              <a:rPr lang="en-US" dirty="0" err="1"/>
              <a:t>TypeMap</a:t>
            </a:r>
            <a:endParaRPr lang="en-US" dirty="0"/>
          </a:p>
          <a:p>
            <a:r>
              <a:rPr lang="en-US" dirty="0"/>
              <a:t>In general, you cannot run two Transforms in sequence if they use some precomputed data structures, since the first will change the program and invalidate the maps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9843713" y="709854"/>
            <a:ext cx="1594103" cy="1601541"/>
            <a:chOff x="6809186" y="2405916"/>
            <a:chExt cx="3157640" cy="3095597"/>
          </a:xfrm>
        </p:grpSpPr>
        <p:sp>
          <p:nvSpPr>
            <p:cNvPr id="4" name="Isosceles Triangle 14"/>
            <p:cNvSpPr/>
            <p:nvPr/>
          </p:nvSpPr>
          <p:spPr>
            <a:xfrm>
              <a:off x="6809186" y="2492288"/>
              <a:ext cx="3157640" cy="3009225"/>
            </a:xfrm>
            <a:prstGeom prst="triangl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1"/>
            <p:cNvSpPr/>
            <p:nvPr/>
          </p:nvSpPr>
          <p:spPr>
            <a:xfrm>
              <a:off x="8178165" y="4603338"/>
              <a:ext cx="827289" cy="898174"/>
            </a:xfrm>
            <a:prstGeom prst="triangl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8468520" y="4391645"/>
              <a:ext cx="244132" cy="22883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8839200" y="4006116"/>
              <a:ext cx="244132" cy="22883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8382000" y="3625116"/>
              <a:ext cx="244132" cy="22883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8686800" y="3244116"/>
              <a:ext cx="244132" cy="22883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8458200" y="2786916"/>
              <a:ext cx="244132" cy="22883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8229600" y="2405916"/>
              <a:ext cx="244132" cy="22883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H="1">
              <a:off x="8676900" y="4201442"/>
              <a:ext cx="198052" cy="22371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8590380" y="3820441"/>
              <a:ext cx="284572" cy="219188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>
              <a:off x="8590380" y="3439441"/>
              <a:ext cx="132172" cy="219188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8666580" y="2982242"/>
              <a:ext cx="142286" cy="261875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8437980" y="2601242"/>
              <a:ext cx="142286" cy="185675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051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helper classes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0180"/>
            <a:ext cx="10515600" cy="520711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MethodInstance</a:t>
            </a:r>
            <a:r>
              <a:rPr lang="en-US" dirty="0"/>
              <a:t> -&gt; applied to a </a:t>
            </a:r>
            <a:r>
              <a:rPr lang="en-US" dirty="0" err="1"/>
              <a:t>MethodCallExpression</a:t>
            </a:r>
            <a:r>
              <a:rPr lang="en-US" dirty="0"/>
              <a:t>, extracts lots of useful information statically</a:t>
            </a:r>
          </a:p>
          <a:p>
            <a:r>
              <a:rPr lang="en-US" dirty="0" err="1"/>
              <a:t>ConstructorCall</a:t>
            </a:r>
            <a:r>
              <a:rPr lang="en-US" dirty="0"/>
              <a:t> -&gt; like </a:t>
            </a:r>
            <a:r>
              <a:rPr lang="en-US" dirty="0" err="1"/>
              <a:t>MethodInstance</a:t>
            </a:r>
            <a:r>
              <a:rPr lang="en-US" dirty="0"/>
              <a:t>, but for </a:t>
            </a:r>
            <a:r>
              <a:rPr lang="en-US" dirty="0" err="1"/>
              <a:t>ConstructorCallExpressions</a:t>
            </a:r>
            <a:endParaRPr lang="en-US" dirty="0"/>
          </a:p>
          <a:p>
            <a:r>
              <a:rPr lang="en-US" dirty="0" err="1"/>
              <a:t>EnumInstance</a:t>
            </a:r>
            <a:r>
              <a:rPr lang="en-US" dirty="0"/>
              <a:t> -&gt; helps resolve </a:t>
            </a:r>
            <a:r>
              <a:rPr lang="en-US" dirty="0" err="1"/>
              <a:t>Enum</a:t>
            </a:r>
            <a:r>
              <a:rPr lang="en-US" dirty="0"/>
              <a:t> fields</a:t>
            </a:r>
          </a:p>
          <a:p>
            <a:r>
              <a:rPr lang="en-US" dirty="0" err="1"/>
              <a:t>ParameterSubstitution</a:t>
            </a:r>
            <a:r>
              <a:rPr lang="en-US" dirty="0"/>
              <a:t> -&gt; represents a binding of Expressions to Parameters</a:t>
            </a:r>
          </a:p>
          <a:p>
            <a:pPr lvl="1"/>
            <a:r>
              <a:rPr lang="en-US" dirty="0"/>
              <a:t>Use P4::</a:t>
            </a:r>
            <a:r>
              <a:rPr lang="en-US" dirty="0" err="1"/>
              <a:t>SubstituteParameters</a:t>
            </a:r>
            <a:r>
              <a:rPr lang="en-US" dirty="0"/>
              <a:t> to apply a substitution</a:t>
            </a:r>
          </a:p>
          <a:p>
            <a:r>
              <a:rPr lang="en-US" dirty="0"/>
              <a:t>P4CoreLibrary -&gt; represents core.p4 library</a:t>
            </a:r>
          </a:p>
          <a:p>
            <a:r>
              <a:rPr lang="en-US" dirty="0" err="1"/>
              <a:t>TableApply</a:t>
            </a:r>
            <a:r>
              <a:rPr lang="en-US" dirty="0"/>
              <a:t> -&gt; helps resolve expressions on tables:</a:t>
            </a:r>
          </a:p>
          <a:p>
            <a:pPr lvl="1"/>
            <a:r>
              <a:rPr lang="en-US" dirty="0" err="1"/>
              <a:t>table.apply</a:t>
            </a:r>
            <a:r>
              <a:rPr lang="en-US" dirty="0"/>
              <a:t>().hit</a:t>
            </a:r>
          </a:p>
          <a:p>
            <a:pPr lvl="1"/>
            <a:r>
              <a:rPr lang="en-US" dirty="0" err="1"/>
              <a:t>table.apply</a:t>
            </a:r>
            <a:r>
              <a:rPr lang="en-US" dirty="0"/>
              <a:t>().</a:t>
            </a:r>
            <a:r>
              <a:rPr lang="en-US" dirty="0" err="1"/>
              <a:t>action_run</a:t>
            </a:r>
            <a:endParaRPr lang="en-US" dirty="0"/>
          </a:p>
          <a:p>
            <a:r>
              <a:rPr lang="en-US" dirty="0" err="1"/>
              <a:t>CallGraph</a:t>
            </a:r>
            <a:r>
              <a:rPr lang="en-US" dirty="0"/>
              <a:t>: performs topological sorting, </a:t>
            </a:r>
            <a:br>
              <a:rPr lang="en-US" dirty="0"/>
            </a:br>
            <a:r>
              <a:rPr lang="en-US" dirty="0"/>
              <a:t>including strongly-connected component computation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710" y="3813810"/>
            <a:ext cx="2743200" cy="27432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775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guide to the provided passes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Front-end passes</a:t>
            </a:r>
          </a:p>
          <a:p>
            <a:r>
              <a:rPr lang="en-US" dirty="0"/>
              <a:t>Mid-end passes</a:t>
            </a:r>
          </a:p>
        </p:txBody>
      </p:sp>
      <p:pic>
        <p:nvPicPr>
          <p:cNvPr id="4" name="Picture 3" descr="... America's Most Popular National Parks - Yellowstone National Park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3279" y="803439"/>
            <a:ext cx="3202061" cy="240498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7941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P4</a:t>
            </a:r>
            <a:r>
              <a:rPr lang="en-US" baseline="-25000" dirty="0"/>
              <a:t>14</a:t>
            </a:r>
            <a:r>
              <a:rPr lang="en-US" dirty="0"/>
              <a:t> (v1.0 / 1.1) front-end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Code in frontends/p4-14</a:t>
            </a:r>
          </a:p>
          <a:p>
            <a:r>
              <a:rPr lang="en-US" dirty="0"/>
              <a:t>Parsed using flex / </a:t>
            </a:r>
            <a:r>
              <a:rPr lang="en-US" dirty="0" err="1"/>
              <a:t>yacc</a:t>
            </a:r>
            <a:endParaRPr lang="en-US" dirty="0"/>
          </a:p>
          <a:p>
            <a:r>
              <a:rPr lang="en-US" dirty="0"/>
              <a:t>Supports almost all of P4</a:t>
            </a:r>
            <a:r>
              <a:rPr lang="en-US" baseline="-25000" dirty="0"/>
              <a:t>14</a:t>
            </a:r>
            <a:r>
              <a:rPr lang="en-US" dirty="0"/>
              <a:t> v1.0 and v1.1</a:t>
            </a:r>
            <a:endParaRPr lang="en-US" baseline="-25000" dirty="0"/>
          </a:p>
          <a:p>
            <a:r>
              <a:rPr lang="en-US" dirty="0"/>
              <a:t>Some IR classes are only used to represent P4</a:t>
            </a:r>
            <a:r>
              <a:rPr lang="en-US" baseline="-25000" dirty="0"/>
              <a:t>14</a:t>
            </a:r>
            <a:r>
              <a:rPr lang="en-US" dirty="0"/>
              <a:t> programs</a:t>
            </a:r>
          </a:p>
          <a:p>
            <a:r>
              <a:rPr lang="en-US" dirty="0"/>
              <a:t>Custom P4</a:t>
            </a:r>
            <a:r>
              <a:rPr lang="en-US" baseline="-25000" dirty="0"/>
              <a:t>14</a:t>
            </a:r>
            <a:r>
              <a:rPr lang="en-US" dirty="0"/>
              <a:t> type inference </a:t>
            </a:r>
          </a:p>
          <a:p>
            <a:r>
              <a:rPr lang="en-US" dirty="0"/>
              <a:t>Converted to P4</a:t>
            </a:r>
            <a:r>
              <a:rPr lang="en-US" baseline="-25000" dirty="0"/>
              <a:t>16</a:t>
            </a:r>
            <a:r>
              <a:rPr lang="en-US" dirty="0"/>
              <a:t> IR</a:t>
            </a:r>
          </a:p>
          <a:p>
            <a:r>
              <a:rPr lang="en-US" dirty="0"/>
              <a:t>Uses the v1model.p4 architectural model</a:t>
            </a:r>
          </a:p>
        </p:txBody>
      </p:sp>
      <p:pic>
        <p:nvPicPr>
          <p:cNvPr id="3" name="Picture 2" descr="classic car blue - vector Clip 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958" y="704399"/>
            <a:ext cx="2080990" cy="154686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6490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2410"/>
            <a:ext cx="10515600" cy="998454"/>
          </a:xfrm>
        </p:spPr>
        <p:txBody>
          <a:bodyPr/>
          <a:lstStyle/>
          <a:p>
            <a:r>
              <a:rPr lang="en-US" dirty="0"/>
              <a:t>v1model.p4: A P4</a:t>
            </a:r>
            <a:r>
              <a:rPr lang="en-US" baseline="-25000" dirty="0"/>
              <a:t>14</a:t>
            </a:r>
            <a:r>
              <a:rPr lang="en-US" dirty="0"/>
              <a:t> switch model</a:t>
            </a:r>
          </a:p>
        </p:txBody>
      </p:sp>
      <p:sp>
        <p:nvSpPr>
          <p:cNvPr id="4" name="Rectangle 3"/>
          <p:cNvSpPr/>
          <p:nvPr/>
        </p:nvSpPr>
        <p:spPr>
          <a:xfrm>
            <a:off x="576943" y="2191656"/>
            <a:ext cx="1712686" cy="17707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chemeClr val="tx1"/>
                </a:solidFill>
              </a:rPr>
              <a:t>Parse</a:t>
            </a:r>
          </a:p>
        </p:txBody>
      </p:sp>
      <p:sp>
        <p:nvSpPr>
          <p:cNvPr id="5" name="Rectangle 4"/>
          <p:cNvSpPr/>
          <p:nvPr/>
        </p:nvSpPr>
        <p:spPr>
          <a:xfrm>
            <a:off x="2725057" y="2191655"/>
            <a:ext cx="1712686" cy="17707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verify</a:t>
            </a:r>
          </a:p>
          <a:p>
            <a:pPr algn="ctr"/>
            <a:r>
              <a:rPr lang="en-US" sz="3600" dirty="0" err="1">
                <a:solidFill>
                  <a:schemeClr val="tx1"/>
                </a:solidFill>
              </a:rPr>
              <a:t>cksum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9629" y="2191656"/>
            <a:ext cx="1712686" cy="17707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chemeClr val="tx1"/>
                </a:solidFill>
              </a:rPr>
              <a:t>ingress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3314" y="4608283"/>
            <a:ext cx="1712686" cy="17707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chemeClr val="tx1"/>
                </a:solidFill>
              </a:rPr>
              <a:t>egress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57885" y="4608283"/>
            <a:ext cx="1712686" cy="17707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compute</a:t>
            </a:r>
          </a:p>
          <a:p>
            <a:pPr algn="ctr"/>
            <a:r>
              <a:rPr lang="en-US" sz="3600" dirty="0" err="1">
                <a:solidFill>
                  <a:schemeClr val="tx1"/>
                </a:solidFill>
              </a:rPr>
              <a:t>cksum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5999" y="4608285"/>
            <a:ext cx="1712686" cy="17707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</a:rPr>
              <a:t>deparse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289629" y="2773928"/>
            <a:ext cx="435428" cy="751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4437743" y="2773928"/>
            <a:ext cx="391886" cy="751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7387771" y="5118097"/>
            <a:ext cx="391886" cy="751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9492342" y="5118097"/>
            <a:ext cx="391886" cy="751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Elbow Connector 15"/>
          <p:cNvCxnSpPr>
            <a:stCxn id="6" idx="3"/>
            <a:endCxn id="7" idx="1"/>
          </p:cNvCxnSpPr>
          <p:nvPr/>
        </p:nvCxnSpPr>
        <p:spPr>
          <a:xfrm flipH="1">
            <a:off x="5653314" y="3077028"/>
            <a:ext cx="889001" cy="2416627"/>
          </a:xfrm>
          <a:prstGeom prst="bentConnector5">
            <a:avLst>
              <a:gd name="adj1" fmla="val -46530"/>
              <a:gd name="adj2" fmla="val 50000"/>
              <a:gd name="adj3" fmla="val 152653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ight Arrow 18"/>
          <p:cNvSpPr/>
          <p:nvPr/>
        </p:nvSpPr>
        <p:spPr>
          <a:xfrm>
            <a:off x="143330" y="2773928"/>
            <a:ext cx="435428" cy="751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11640456" y="5118097"/>
            <a:ext cx="435428" cy="751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10385" y="1163994"/>
            <a:ext cx="112993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 P4</a:t>
            </a:r>
            <a:r>
              <a:rPr lang="en-US" sz="2400" baseline="-25000" dirty="0"/>
              <a:t>16 </a:t>
            </a:r>
            <a:r>
              <a:rPr lang="en-US" sz="2400" dirty="0"/>
              <a:t>switch architecture that models the fixed switch architecture from the P4</a:t>
            </a:r>
            <a:r>
              <a:rPr lang="en-US" sz="2400" baseline="-25000" dirty="0"/>
              <a:t>14</a:t>
            </a:r>
            <a:r>
              <a:rPr lang="en-US" sz="2400" dirty="0"/>
              <a:t> spec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Provides backward compatibility for P4</a:t>
            </a:r>
            <a:r>
              <a:rPr lang="en-US" sz="2400" baseline="-25000" dirty="0"/>
              <a:t>14</a:t>
            </a:r>
            <a:r>
              <a:rPr lang="en-US" sz="2400" dirty="0"/>
              <a:t> programs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2391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P4</a:t>
            </a:r>
            <a:r>
              <a:rPr lang="en-US" baseline="-25000" dirty="0"/>
              <a:t>16</a:t>
            </a:r>
            <a:r>
              <a:rPr lang="en-US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Parser written using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flex</a:t>
            </a:r>
            <a:r>
              <a:rPr lang="en-US" dirty="0"/>
              <a:t> and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bison</a:t>
            </a:r>
          </a:p>
          <a:p>
            <a:r>
              <a:rPr lang="en-US" dirty="0"/>
              <a:t>Grammar is sometimes difficult to express using bison capabilities</a:t>
            </a:r>
          </a:p>
          <a:p>
            <a:r>
              <a:rPr lang="en-US" dirty="0"/>
              <a:t>Parser, </a:t>
            </a:r>
            <a:r>
              <a:rPr lang="en-US" dirty="0" err="1"/>
              <a:t>lexer</a:t>
            </a:r>
            <a:r>
              <a:rPr lang="en-US" dirty="0"/>
              <a:t> and symbol manager cooperate to resolve identifiers</a:t>
            </a:r>
          </a:p>
          <a:p>
            <a:pPr lvl="1"/>
            <a:r>
              <a:rPr lang="en-US" dirty="0"/>
              <a:t>Lexer distinguishes types from regular identifiers using symbol table</a:t>
            </a:r>
          </a:p>
          <a:p>
            <a:pPr lvl="1"/>
            <a:r>
              <a:rPr lang="en-US" dirty="0" err="1"/>
              <a:t>symbol_table.h</a:t>
            </a:r>
            <a:r>
              <a:rPr lang="en-US" dirty="0"/>
              <a:t>/</a:t>
            </a:r>
            <a:r>
              <a:rPr lang="en-US" dirty="0" err="1"/>
              <a:t>cpp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1859" y="365125"/>
            <a:ext cx="1823944" cy="166994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358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205" y="76573"/>
            <a:ext cx="2185818" cy="16043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63929"/>
          </a:xfrm>
        </p:spPr>
        <p:txBody>
          <a:bodyPr/>
          <a:lstStyle/>
          <a:p>
            <a:r>
              <a:rPr lang="en-US" dirty="0"/>
              <a:t>Important P4</a:t>
            </a:r>
            <a:r>
              <a:rPr lang="en-US" baseline="-25000" dirty="0"/>
              <a:t>16</a:t>
            </a:r>
            <a:r>
              <a:rPr lang="en-US" dirty="0"/>
              <a:t> classes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59" y="886801"/>
            <a:ext cx="11370351" cy="5741043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Toplevel</a:t>
            </a:r>
            <a:r>
              <a:rPr lang="en-US" dirty="0"/>
              <a:t> element is IR::P4Program</a:t>
            </a:r>
          </a:p>
          <a:p>
            <a:r>
              <a:rPr lang="en-US" dirty="0"/>
              <a:t>IR::Constant – integer literal (uses </a:t>
            </a:r>
            <a:r>
              <a:rPr lang="en-US" dirty="0" err="1"/>
              <a:t>libgmp</a:t>
            </a:r>
            <a:r>
              <a:rPr lang="en-US" dirty="0"/>
              <a:t> for arbitrary precision)</a:t>
            </a:r>
          </a:p>
          <a:p>
            <a:r>
              <a:rPr lang="en-US" dirty="0"/>
              <a:t>IR::</a:t>
            </a:r>
            <a:r>
              <a:rPr lang="en-US" dirty="0" err="1"/>
              <a:t>IDeclaration</a:t>
            </a:r>
            <a:r>
              <a:rPr lang="en-US" dirty="0"/>
              <a:t> – interface for all classes that introduce a new name</a:t>
            </a:r>
          </a:p>
          <a:p>
            <a:r>
              <a:rPr lang="en-US" dirty="0"/>
              <a:t>IR::</a:t>
            </a:r>
            <a:r>
              <a:rPr lang="en-US" dirty="0" err="1"/>
              <a:t>INamespace</a:t>
            </a:r>
            <a:r>
              <a:rPr lang="en-US" dirty="0"/>
              <a:t> – interface for all classes that introduce a new scope</a:t>
            </a:r>
          </a:p>
          <a:p>
            <a:r>
              <a:rPr lang="en-US" dirty="0"/>
              <a:t>IR::P4Table – a P4</a:t>
            </a:r>
            <a:r>
              <a:rPr lang="en-US" baseline="-25000" dirty="0"/>
              <a:t>16</a:t>
            </a:r>
            <a:r>
              <a:rPr lang="en-US" dirty="0"/>
              <a:t> table (“V1Table” is used for P4</a:t>
            </a:r>
            <a:r>
              <a:rPr lang="en-US" baseline="-25000" dirty="0"/>
              <a:t>14</a:t>
            </a:r>
            <a:r>
              <a:rPr lang="en-US" dirty="0"/>
              <a:t>)</a:t>
            </a:r>
          </a:p>
          <a:p>
            <a:r>
              <a:rPr lang="en-US" dirty="0"/>
              <a:t>IR::P4Parser, IR::P4Control, IR::P4Action – P4</a:t>
            </a:r>
            <a:r>
              <a:rPr lang="en-US" baseline="-25000" dirty="0"/>
              <a:t>16</a:t>
            </a:r>
            <a:r>
              <a:rPr lang="en-US" dirty="0"/>
              <a:t> objects</a:t>
            </a:r>
          </a:p>
          <a:p>
            <a:r>
              <a:rPr lang="en-US" dirty="0"/>
              <a:t>IR::</a:t>
            </a:r>
            <a:r>
              <a:rPr lang="en-US" dirty="0" err="1"/>
              <a:t>Type_Control</a:t>
            </a:r>
            <a:r>
              <a:rPr lang="en-US" dirty="0"/>
              <a:t> – A control block type declaration (also for Parser, Action, Table)</a:t>
            </a:r>
          </a:p>
          <a:p>
            <a:r>
              <a:rPr lang="en-US" dirty="0"/>
              <a:t>IR::</a:t>
            </a:r>
            <a:r>
              <a:rPr lang="en-US" dirty="0" err="1"/>
              <a:t>Declaration_ID</a:t>
            </a:r>
            <a:r>
              <a:rPr lang="en-US" dirty="0"/>
              <a:t> – a declaration that is just an identifier (e.g., in </a:t>
            </a:r>
            <a:r>
              <a:rPr lang="en-US" dirty="0" err="1"/>
              <a:t>enum</a:t>
            </a:r>
            <a:r>
              <a:rPr lang="en-US" dirty="0"/>
              <a:t>)</a:t>
            </a:r>
          </a:p>
          <a:p>
            <a:r>
              <a:rPr lang="en-US" dirty="0"/>
              <a:t>IR::</a:t>
            </a:r>
            <a:r>
              <a:rPr lang="en-US" dirty="0" err="1"/>
              <a:t>Declaration_Instance</a:t>
            </a:r>
            <a:r>
              <a:rPr lang="en-US" dirty="0"/>
              <a:t> – instantiates a compile-time object calling a constructor</a:t>
            </a:r>
          </a:p>
          <a:p>
            <a:r>
              <a:rPr lang="en-US" dirty="0"/>
              <a:t>IR::Parameter – function/method/block parameter</a:t>
            </a:r>
          </a:p>
          <a:p>
            <a:r>
              <a:rPr lang="en-US" dirty="0"/>
              <a:t>IR::</a:t>
            </a:r>
            <a:r>
              <a:rPr lang="en-US" dirty="0" err="1"/>
              <a:t>Type_Extern</a:t>
            </a:r>
            <a:r>
              <a:rPr lang="en-US" dirty="0"/>
              <a:t> – represents an extern block type</a:t>
            </a:r>
          </a:p>
          <a:p>
            <a:r>
              <a:rPr lang="en-US" dirty="0"/>
              <a:t>IR::</a:t>
            </a:r>
            <a:r>
              <a:rPr lang="en-US" dirty="0" err="1"/>
              <a:t>TypeSpecialized</a:t>
            </a:r>
            <a:r>
              <a:rPr lang="en-US" dirty="0"/>
              <a:t> – e.g., </a:t>
            </a:r>
            <a:r>
              <a:rPr lang="en-US" dirty="0" err="1"/>
              <a:t>ext</a:t>
            </a:r>
            <a:r>
              <a:rPr lang="en-US" dirty="0"/>
              <a:t>&lt;bit&lt;32&gt;&gt;, where </a:t>
            </a:r>
            <a:r>
              <a:rPr lang="en-US" dirty="0" err="1"/>
              <a:t>ext</a:t>
            </a:r>
            <a:r>
              <a:rPr lang="en-US" dirty="0"/>
              <a:t> is an extern</a:t>
            </a:r>
          </a:p>
          <a:p>
            <a:r>
              <a:rPr lang="en-US" dirty="0"/>
              <a:t>IR::</a:t>
            </a:r>
            <a:r>
              <a:rPr lang="en-US" dirty="0" err="1"/>
              <a:t>TypeNameExpression</a:t>
            </a:r>
            <a:r>
              <a:rPr lang="en-US" dirty="0"/>
              <a:t> – e.g., </a:t>
            </a:r>
            <a:r>
              <a:rPr lang="en-US" dirty="0" err="1"/>
              <a:t>enum</a:t>
            </a:r>
            <a:r>
              <a:rPr lang="en-US" dirty="0"/>
              <a:t> X { b }  X x = </a:t>
            </a:r>
            <a:r>
              <a:rPr lang="en-US" dirty="0" err="1">
                <a:solidFill>
                  <a:srgbClr val="FF0000"/>
                </a:solidFill>
              </a:rPr>
              <a:t>X</a:t>
            </a:r>
            <a:r>
              <a:rPr lang="en-US" dirty="0" err="1"/>
              <a:t>.b</a:t>
            </a:r>
            <a:r>
              <a:rPr lang="en-US" dirty="0"/>
              <a:t>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123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2EE05-E84F-4E83-86B4-C436FF5F3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 important passes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33919-08FD-4821-B7A1-6C6DA758D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42" y="1825625"/>
            <a:ext cx="11099358" cy="4351338"/>
          </a:xfrm>
        </p:spPr>
        <p:txBody>
          <a:bodyPr>
            <a:normAutofit/>
          </a:bodyPr>
          <a:lstStyle/>
          <a:p>
            <a:r>
              <a:rPr lang="en-US" sz="3200" dirty="0"/>
              <a:t>Need to be rerun every time the program changes</a:t>
            </a:r>
          </a:p>
          <a:p>
            <a:pPr lvl="1"/>
            <a:r>
              <a:rPr lang="en-US" sz="2800" dirty="0" err="1"/>
              <a:t>ResolveReferences</a:t>
            </a:r>
            <a:endParaRPr lang="en-US" sz="2800" dirty="0"/>
          </a:p>
          <a:p>
            <a:pPr lvl="1"/>
            <a:r>
              <a:rPr lang="en-US" sz="2800" dirty="0" err="1"/>
              <a:t>TypeInference</a:t>
            </a:r>
            <a:endParaRPr lang="en-US" sz="2800" dirty="0"/>
          </a:p>
          <a:p>
            <a:r>
              <a:rPr lang="en-US" sz="3200" dirty="0"/>
              <a:t>Evaluator</a:t>
            </a:r>
          </a:p>
          <a:p>
            <a:pPr lvl="1"/>
            <a:r>
              <a:rPr lang="en-US" sz="2800" dirty="0"/>
              <a:t>Run after front-end and mid-end</a:t>
            </a:r>
          </a:p>
          <a:p>
            <a:pPr lvl="1"/>
            <a:r>
              <a:rPr lang="en-US" sz="2800" dirty="0"/>
              <a:t>Builds the hierarchy of statically allocated resources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B3BBC-AB2C-42AE-AF13-116F1A130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A009DB-D001-4346-98AC-748F7740F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067800" y="277586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6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ResolveReferences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9418"/>
            <a:ext cx="11153274" cy="513420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Most frequently used pass</a:t>
            </a:r>
          </a:p>
          <a:p>
            <a:pPr lvl="1"/>
            <a:r>
              <a:rPr lang="en-US" dirty="0"/>
              <a:t>Called almost every time the program IR changes</a:t>
            </a:r>
          </a:p>
          <a:p>
            <a:r>
              <a:rPr lang="en-US" dirty="0"/>
              <a:t>Fills a </a:t>
            </a:r>
            <a:r>
              <a:rPr lang="en-US" dirty="0" err="1"/>
              <a:t>ReferenceMap</a:t>
            </a:r>
            <a:endParaRPr lang="en-US" dirty="0"/>
          </a:p>
          <a:p>
            <a:pPr lvl="1"/>
            <a:r>
              <a:rPr lang="en-US" dirty="0"/>
              <a:t>Maps each Path to a declaration</a:t>
            </a:r>
          </a:p>
          <a:p>
            <a:pPr lvl="1"/>
            <a:r>
              <a:rPr lang="en-US" dirty="0"/>
              <a:t>See below for a description of the </a:t>
            </a:r>
            <a:r>
              <a:rPr lang="en-US" dirty="0" err="1"/>
              <a:t>ReferenceMap</a:t>
            </a:r>
            <a:endParaRPr lang="en-US" dirty="0"/>
          </a:p>
          <a:p>
            <a:r>
              <a:rPr lang="en-US" dirty="0"/>
              <a:t>(Does not do anything if the program has not changed since the last invocation)</a:t>
            </a:r>
          </a:p>
          <a:p>
            <a:r>
              <a:rPr lang="en-US" dirty="0"/>
              <a:t>It must be run starting at the </a:t>
            </a:r>
            <a:r>
              <a:rPr lang="en-US" dirty="0" err="1"/>
              <a:t>toplevel</a:t>
            </a:r>
            <a:r>
              <a:rPr lang="en-US" dirty="0"/>
              <a:t> P4Program</a:t>
            </a:r>
          </a:p>
          <a:p>
            <a:pPr lvl="1"/>
            <a:r>
              <a:rPr lang="en-US" dirty="0"/>
              <a:t>Otherwise it may complain about unknown symbols</a:t>
            </a:r>
          </a:p>
          <a:p>
            <a:r>
              <a:rPr lang="en-US" dirty="0"/>
              <a:t>Can optionally warn about shadowed symbols</a:t>
            </a:r>
          </a:p>
          <a:p>
            <a:r>
              <a:rPr lang="en-US" dirty="0"/>
              <a:t>Scans namespaces inside-out:</a:t>
            </a:r>
          </a:p>
          <a:p>
            <a:pPr lvl="1"/>
            <a:r>
              <a:rPr lang="en-US" dirty="0"/>
              <a:t>IR::</a:t>
            </a:r>
            <a:r>
              <a:rPr lang="en-US" dirty="0" err="1"/>
              <a:t>ISimpleNamespace</a:t>
            </a:r>
            <a:r>
              <a:rPr lang="en-US" dirty="0"/>
              <a:t> – at most one declaration with a given name</a:t>
            </a:r>
          </a:p>
          <a:p>
            <a:pPr lvl="1"/>
            <a:r>
              <a:rPr lang="en-US" dirty="0"/>
              <a:t>IR::</a:t>
            </a:r>
            <a:r>
              <a:rPr lang="en-US" dirty="0" err="1"/>
              <a:t>IGeneralNamespace</a:t>
            </a:r>
            <a:r>
              <a:rPr lang="en-US" dirty="0"/>
              <a:t> – allows multiple declarations with the same name (e.g., extern methods)</a:t>
            </a:r>
          </a:p>
          <a:p>
            <a:endParaRPr lang="en-US" dirty="0"/>
          </a:p>
        </p:txBody>
      </p:sp>
      <p:pic>
        <p:nvPicPr>
          <p:cNvPr id="4" name="Picture 3" descr="AMPA Salvador Espriu: abril 20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418" y="365125"/>
            <a:ext cx="2466975" cy="18478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69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ReferenceMap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907" y="2600061"/>
            <a:ext cx="11586046" cy="397964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IR::Path generalizes identifiers </a:t>
            </a:r>
          </a:p>
          <a:p>
            <a:r>
              <a:rPr lang="en-US" dirty="0"/>
              <a:t>IR::Path can appear in two contexts</a:t>
            </a:r>
          </a:p>
          <a:p>
            <a:pPr lvl="1"/>
            <a:r>
              <a:rPr lang="en-US" dirty="0"/>
              <a:t>IR::</a:t>
            </a:r>
            <a:r>
              <a:rPr lang="en-US" dirty="0" err="1"/>
              <a:t>PathExpression</a:t>
            </a:r>
            <a:r>
              <a:rPr lang="en-US" dirty="0"/>
              <a:t>: an expression that refers to a name (name is a Path)</a:t>
            </a:r>
          </a:p>
          <a:p>
            <a:pPr lvl="1"/>
            <a:r>
              <a:rPr lang="en-US" dirty="0"/>
              <a:t>IR::</a:t>
            </a:r>
            <a:r>
              <a:rPr lang="en-US" dirty="0" err="1"/>
              <a:t>Type_Name</a:t>
            </a:r>
            <a:r>
              <a:rPr lang="en-US" dirty="0"/>
              <a:t>: an expression that refers to a type by name (name is a Path)</a:t>
            </a:r>
          </a:p>
          <a:p>
            <a:r>
              <a:rPr lang="en-US" dirty="0"/>
              <a:t>IR::Member represents a field access</a:t>
            </a:r>
          </a:p>
          <a:p>
            <a:r>
              <a:rPr lang="en-US" dirty="0" err="1"/>
              <a:t>ReferenceMap</a:t>
            </a:r>
            <a:r>
              <a:rPr lang="en-US" dirty="0"/>
              <a:t> core methods:</a:t>
            </a:r>
          </a:p>
          <a:p>
            <a:pPr lvl="1"/>
            <a:r>
              <a:rPr lang="en-US" dirty="0" err="1"/>
              <a:t>const</a:t>
            </a:r>
            <a:r>
              <a:rPr lang="en-US" dirty="0"/>
              <a:t> IR::</a:t>
            </a:r>
            <a:r>
              <a:rPr lang="en-US" dirty="0" err="1"/>
              <a:t>IDeclaration</a:t>
            </a:r>
            <a:r>
              <a:rPr lang="en-US" dirty="0"/>
              <a:t>* </a:t>
            </a:r>
            <a:r>
              <a:rPr lang="en-US" dirty="0" err="1"/>
              <a:t>getDeclaration</a:t>
            </a:r>
            <a:r>
              <a:rPr lang="en-US" dirty="0"/>
              <a:t>(</a:t>
            </a:r>
            <a:r>
              <a:rPr lang="en-US" dirty="0" err="1"/>
              <a:t>const</a:t>
            </a:r>
            <a:r>
              <a:rPr lang="en-US" dirty="0"/>
              <a:t> IR::Path* path)</a:t>
            </a:r>
          </a:p>
          <a:p>
            <a:pPr lvl="1"/>
            <a:r>
              <a:rPr lang="en-US" dirty="0" err="1"/>
              <a:t>cstring</a:t>
            </a:r>
            <a:r>
              <a:rPr lang="en-US" dirty="0"/>
              <a:t> </a:t>
            </a:r>
            <a:r>
              <a:rPr lang="en-US" dirty="0" err="1"/>
              <a:t>newName</a:t>
            </a:r>
            <a:r>
              <a:rPr lang="en-US" dirty="0"/>
              <a:t>(</a:t>
            </a:r>
            <a:r>
              <a:rPr lang="en-US" dirty="0" err="1"/>
              <a:t>cstring</a:t>
            </a:r>
            <a:r>
              <a:rPr lang="en-US" dirty="0"/>
              <a:t> base) </a:t>
            </a:r>
          </a:p>
          <a:p>
            <a:r>
              <a:rPr lang="en-US" dirty="0" err="1"/>
              <a:t>ResolveReferences</a:t>
            </a:r>
            <a:r>
              <a:rPr lang="en-US" dirty="0"/>
              <a:t> fills a </a:t>
            </a:r>
            <a:r>
              <a:rPr lang="en-US" dirty="0" err="1"/>
              <a:t>ReferenceMap</a:t>
            </a:r>
            <a:endParaRPr lang="en-US" dirty="0"/>
          </a:p>
          <a:p>
            <a:r>
              <a:rPr lang="en-US" dirty="0"/>
              <a:t>Note: source position </a:t>
            </a:r>
            <a:r>
              <a:rPr lang="en-US" i="1" dirty="0"/>
              <a:t>is important</a:t>
            </a:r>
            <a:r>
              <a:rPr lang="en-US" dirty="0"/>
              <a:t>: some references are only resolved to previous definitions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8355106" y="4676094"/>
            <a:ext cx="3836894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/>
              <a:t>INode</a:t>
            </a:r>
            <a:r>
              <a:rPr lang="en-US" dirty="0"/>
              <a:t> that introduced symbol referred.</a:t>
            </a:r>
          </a:p>
        </p:txBody>
      </p:sp>
      <p:sp>
        <p:nvSpPr>
          <p:cNvPr id="6" name="Rectangle 5"/>
          <p:cNvSpPr/>
          <p:nvPr/>
        </p:nvSpPr>
        <p:spPr>
          <a:xfrm>
            <a:off x="8355106" y="5061576"/>
            <a:ext cx="3836894" cy="334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r>
              <a:rPr lang="en-US" dirty="0"/>
              <a:t>Fresh unique name within </a:t>
            </a:r>
            <a:r>
              <a:rPr lang="en-US"/>
              <a:t>the program.</a:t>
            </a:r>
            <a:endParaRPr lang="en-US" dirty="0"/>
          </a:p>
        </p:txBody>
      </p:sp>
      <p:sp>
        <p:nvSpPr>
          <p:cNvPr id="7" name="Isosceles Triangle 3"/>
          <p:cNvSpPr/>
          <p:nvPr/>
        </p:nvSpPr>
        <p:spPr>
          <a:xfrm>
            <a:off x="6715029" y="365125"/>
            <a:ext cx="3157640" cy="3009225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/>
              <a:t>IR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68984" y="240217"/>
            <a:ext cx="1556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ReferenceMap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0168984" y="679603"/>
          <a:ext cx="1550166" cy="1463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7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594">
                <a:tc>
                  <a:txBody>
                    <a:bodyPr/>
                    <a:lstStyle/>
                    <a:p>
                      <a:r>
                        <a:rPr lang="en-US" dirty="0"/>
                        <a:t>Node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Decl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59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59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59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" name="Elbow Connector 11"/>
          <p:cNvCxnSpPr/>
          <p:nvPr/>
        </p:nvCxnSpPr>
        <p:spPr>
          <a:xfrm rot="10800000">
            <a:off x="8370603" y="1182286"/>
            <a:ext cx="2151503" cy="29753"/>
          </a:xfrm>
          <a:prstGeom prst="bentConnector4">
            <a:avLst>
              <a:gd name="adj1" fmla="val 47163"/>
              <a:gd name="adj2" fmla="val 73470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 rot="10800000" flipV="1">
            <a:off x="7723475" y="1627370"/>
            <a:ext cx="2854768" cy="60697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10800000" flipV="1">
            <a:off x="9208723" y="1938054"/>
            <a:ext cx="1352005" cy="920774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endCxn id="23" idx="0"/>
          </p:cNvCxnSpPr>
          <p:nvPr/>
        </p:nvCxnSpPr>
        <p:spPr>
          <a:xfrm rot="10800000">
            <a:off x="7973191" y="1137794"/>
            <a:ext cx="3435973" cy="94671"/>
          </a:xfrm>
          <a:prstGeom prst="bentConnector4">
            <a:avLst>
              <a:gd name="adj1" fmla="val 15248"/>
              <a:gd name="adj2" fmla="val 34146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endCxn id="23" idx="0"/>
          </p:cNvCxnSpPr>
          <p:nvPr/>
        </p:nvCxnSpPr>
        <p:spPr>
          <a:xfrm rot="10800000">
            <a:off x="7973190" y="1137794"/>
            <a:ext cx="3441556" cy="359341"/>
          </a:xfrm>
          <a:prstGeom prst="bentConnector4">
            <a:avLst>
              <a:gd name="adj1" fmla="val 48227"/>
              <a:gd name="adj2" fmla="val 16361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endCxn id="24" idx="0"/>
          </p:cNvCxnSpPr>
          <p:nvPr/>
        </p:nvCxnSpPr>
        <p:spPr>
          <a:xfrm rot="10800000" flipV="1">
            <a:off x="8248537" y="1875690"/>
            <a:ext cx="3160626" cy="1163100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9086656" y="2858828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601409" y="2234344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8248536" y="1182285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640196" y="38253"/>
            <a:ext cx="121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Program IR</a:t>
            </a:r>
          </a:p>
        </p:txBody>
      </p:sp>
      <p:sp>
        <p:nvSpPr>
          <p:cNvPr id="23" name="Oval 22"/>
          <p:cNvSpPr/>
          <p:nvPr/>
        </p:nvSpPr>
        <p:spPr>
          <a:xfrm>
            <a:off x="7851124" y="1137793"/>
            <a:ext cx="244132" cy="22883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8126471" y="3038790"/>
            <a:ext cx="244132" cy="22883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0" name="TextBox 359"/>
          <p:cNvSpPr txBox="1"/>
          <p:nvPr/>
        </p:nvSpPr>
        <p:spPr>
          <a:xfrm>
            <a:off x="5201315" y="1706679"/>
            <a:ext cx="1330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declarations</a:t>
            </a:r>
          </a:p>
        </p:txBody>
      </p:sp>
      <p:sp>
        <p:nvSpPr>
          <p:cNvPr id="361" name="TextBox 360"/>
          <p:cNvSpPr txBox="1"/>
          <p:nvPr/>
        </p:nvSpPr>
        <p:spPr>
          <a:xfrm>
            <a:off x="5125481" y="22821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uses</a:t>
            </a:r>
          </a:p>
        </p:txBody>
      </p:sp>
      <p:cxnSp>
        <p:nvCxnSpPr>
          <p:cNvPr id="363" name="Straight Arrow Connector 362"/>
          <p:cNvCxnSpPr>
            <a:stCxn id="360" idx="3"/>
            <a:endCxn id="23" idx="2"/>
          </p:cNvCxnSpPr>
          <p:nvPr/>
        </p:nvCxnSpPr>
        <p:spPr>
          <a:xfrm flipV="1">
            <a:off x="6531872" y="1252212"/>
            <a:ext cx="1319252" cy="639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traight Arrow Connector 363"/>
          <p:cNvCxnSpPr>
            <a:stCxn id="360" idx="3"/>
          </p:cNvCxnSpPr>
          <p:nvPr/>
        </p:nvCxnSpPr>
        <p:spPr>
          <a:xfrm>
            <a:off x="6531872" y="1891345"/>
            <a:ext cx="1594599" cy="1255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Straight Arrow Connector 366"/>
          <p:cNvCxnSpPr>
            <a:stCxn id="361" idx="3"/>
            <a:endCxn id="19" idx="2"/>
          </p:cNvCxnSpPr>
          <p:nvPr/>
        </p:nvCxnSpPr>
        <p:spPr>
          <a:xfrm flipV="1">
            <a:off x="5726928" y="2348763"/>
            <a:ext cx="1874481" cy="1180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796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Compiler architecture</a:t>
            </a:r>
          </a:p>
          <a:p>
            <a:r>
              <a:rPr lang="en-US" dirty="0"/>
              <a:t>Compiler source code organization</a:t>
            </a:r>
          </a:p>
          <a:p>
            <a:r>
              <a:rPr lang="en-US" dirty="0"/>
              <a:t>IR and visitors</a:t>
            </a:r>
          </a:p>
          <a:p>
            <a:r>
              <a:rPr lang="en-US" dirty="0"/>
              <a:t>A guide to the provided passes</a:t>
            </a:r>
          </a:p>
          <a:p>
            <a:pPr lvl="1"/>
            <a:r>
              <a:rPr lang="en-US" dirty="0"/>
              <a:t>Front-end passes</a:t>
            </a:r>
          </a:p>
          <a:p>
            <a:pPr lvl="1"/>
            <a:r>
              <a:rPr lang="en-US" dirty="0"/>
              <a:t>Mid-end passes</a:t>
            </a:r>
          </a:p>
          <a:p>
            <a:r>
              <a:rPr lang="en-US" dirty="0"/>
              <a:t>Sample back-ends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6677" y="1884336"/>
            <a:ext cx="1886335" cy="231570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3829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399722" cy="4351338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const</a:t>
            </a:r>
            <a:r>
              <a:rPr lang="en-US" dirty="0"/>
              <a:t> bit&lt;8&gt; x = 10;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struct S { bit&lt;8&gt; s; }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action a(in S w, out bit&lt;8&gt; z)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{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  z = x + </a:t>
            </a:r>
            <a:r>
              <a:rPr lang="en-US" dirty="0" err="1"/>
              <a:t>w.s</a:t>
            </a:r>
            <a:r>
              <a:rPr lang="en-US" dirty="0"/>
              <a:t>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}</a:t>
            </a:r>
          </a:p>
        </p:txBody>
      </p:sp>
      <p:cxnSp>
        <p:nvCxnSpPr>
          <p:cNvPr id="4" name="Elbow Connector 3"/>
          <p:cNvCxnSpPr>
            <a:stCxn id="23" idx="0"/>
            <a:endCxn id="16" idx="2"/>
          </p:cNvCxnSpPr>
          <p:nvPr/>
        </p:nvCxnSpPr>
        <p:spPr>
          <a:xfrm rot="5400000" flipH="1" flipV="1">
            <a:off x="2775123" y="1647791"/>
            <a:ext cx="572258" cy="3458817"/>
          </a:xfrm>
          <a:prstGeom prst="bentConnector3">
            <a:avLst>
              <a:gd name="adj1" fmla="val 2094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681330" y="2792896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743200" y="1982340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810578" y="2352400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237961" y="3663328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701247" y="3663328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222513" y="3663328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Elbow Connector 24"/>
          <p:cNvCxnSpPr>
            <a:stCxn id="22" idx="0"/>
          </p:cNvCxnSpPr>
          <p:nvPr/>
        </p:nvCxnSpPr>
        <p:spPr>
          <a:xfrm rot="5400000" flipH="1" flipV="1">
            <a:off x="1644996" y="2455794"/>
            <a:ext cx="1373117" cy="1041952"/>
          </a:xfrm>
          <a:prstGeom prst="bentConnector3">
            <a:avLst>
              <a:gd name="adj1" fmla="val 44955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21" idx="0"/>
            <a:endCxn id="54" idx="2"/>
          </p:cNvCxnSpPr>
          <p:nvPr/>
        </p:nvCxnSpPr>
        <p:spPr>
          <a:xfrm rot="5400000" flipH="1" flipV="1">
            <a:off x="2337836" y="3114676"/>
            <a:ext cx="558108" cy="539197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474226" y="0"/>
            <a:ext cx="4717774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P4Program</a:t>
            </a:r>
          </a:p>
          <a:p>
            <a:r>
              <a:rPr lang="en-US" sz="1600" dirty="0"/>
              <a:t>  declarations=Vector&lt;Node&gt;[3]</a:t>
            </a:r>
          </a:p>
          <a:p>
            <a:r>
              <a:rPr lang="en-US" sz="1600" dirty="0"/>
              <a:t>    0=</a:t>
            </a:r>
            <a:r>
              <a:rPr lang="en-US" sz="1600" dirty="0" err="1"/>
              <a:t>Declaration_Constant</a:t>
            </a:r>
            <a:r>
              <a:rPr lang="en-US" sz="1600" dirty="0"/>
              <a:t>, name=x</a:t>
            </a:r>
          </a:p>
          <a:p>
            <a:r>
              <a:rPr lang="en-US" sz="1600" dirty="0"/>
              <a:t>        type=</a:t>
            </a:r>
            <a:r>
              <a:rPr lang="en-US" sz="1600" dirty="0" err="1"/>
              <a:t>Type_Bits</a:t>
            </a:r>
            <a:r>
              <a:rPr lang="en-US" sz="1600" dirty="0"/>
              <a:t>, size=8, </a:t>
            </a:r>
            <a:r>
              <a:rPr lang="en-US" sz="1600" dirty="0" err="1"/>
              <a:t>isSigned</a:t>
            </a:r>
            <a:r>
              <a:rPr lang="en-US" sz="1600" dirty="0"/>
              <a:t>=0</a:t>
            </a:r>
          </a:p>
          <a:p>
            <a:r>
              <a:rPr lang="en-US" sz="1600" dirty="0"/>
              <a:t>      initializer=Constant, value=10</a:t>
            </a:r>
          </a:p>
          <a:p>
            <a:r>
              <a:rPr lang="en-US" sz="1600" dirty="0"/>
              <a:t>    1=</a:t>
            </a:r>
            <a:r>
              <a:rPr lang="en-US" sz="1600" dirty="0" err="1"/>
              <a:t>Type_Struct</a:t>
            </a:r>
            <a:r>
              <a:rPr lang="en-US" sz="1600" dirty="0"/>
              <a:t>, name=S</a:t>
            </a:r>
          </a:p>
          <a:p>
            <a:r>
              <a:rPr lang="en-US" sz="1600" dirty="0"/>
              <a:t>        fields=Vector&lt;</a:t>
            </a:r>
            <a:r>
              <a:rPr lang="en-US" sz="1600" dirty="0" err="1"/>
              <a:t>StructField</a:t>
            </a:r>
            <a:r>
              <a:rPr lang="en-US" sz="1600" dirty="0"/>
              <a:t>&gt;[1]</a:t>
            </a:r>
          </a:p>
          <a:p>
            <a:r>
              <a:rPr lang="en-US" sz="1600" dirty="0"/>
              <a:t>        0=</a:t>
            </a:r>
            <a:r>
              <a:rPr lang="en-US" sz="1600" dirty="0" err="1"/>
              <a:t>StructField</a:t>
            </a:r>
            <a:r>
              <a:rPr lang="en-US" sz="1600" dirty="0"/>
              <a:t>, name=s</a:t>
            </a:r>
          </a:p>
          <a:p>
            <a:r>
              <a:rPr lang="en-US" sz="1600" dirty="0"/>
              <a:t>            type=</a:t>
            </a:r>
            <a:r>
              <a:rPr lang="en-US" sz="1600" dirty="0" err="1"/>
              <a:t>Type_Bits</a:t>
            </a:r>
            <a:r>
              <a:rPr lang="en-US" sz="1600" dirty="0"/>
              <a:t>, size=8, </a:t>
            </a:r>
            <a:r>
              <a:rPr lang="en-US" sz="1600" dirty="0" err="1"/>
              <a:t>isSigned</a:t>
            </a:r>
            <a:r>
              <a:rPr lang="en-US" sz="1600" dirty="0"/>
              <a:t>=0</a:t>
            </a:r>
          </a:p>
          <a:p>
            <a:r>
              <a:rPr lang="en-US" sz="1600" dirty="0"/>
              <a:t>    2=P4Action, name=a</a:t>
            </a:r>
          </a:p>
          <a:p>
            <a:r>
              <a:rPr lang="en-US" sz="1600" dirty="0"/>
              <a:t>      parameters=</a:t>
            </a:r>
            <a:r>
              <a:rPr lang="en-US" sz="1600" dirty="0" err="1"/>
              <a:t>ParameterList</a:t>
            </a:r>
            <a:endParaRPr lang="en-US" sz="1600" dirty="0"/>
          </a:p>
          <a:p>
            <a:r>
              <a:rPr lang="en-US" sz="1600" dirty="0"/>
              <a:t>        parameters=Vector&lt;Parameter&gt;[2]</a:t>
            </a:r>
          </a:p>
          <a:p>
            <a:r>
              <a:rPr lang="en-US" sz="1600" dirty="0"/>
              <a:t>          0=Parameter, name=w, direction=in</a:t>
            </a:r>
          </a:p>
          <a:p>
            <a:r>
              <a:rPr lang="en-US" sz="1600" dirty="0"/>
              <a:t>            type=</a:t>
            </a:r>
            <a:r>
              <a:rPr lang="en-US" sz="1600" dirty="0" err="1"/>
              <a:t>Type_Name</a:t>
            </a:r>
            <a:endParaRPr lang="en-US" sz="1600" dirty="0"/>
          </a:p>
          <a:p>
            <a:r>
              <a:rPr lang="en-US" sz="1600" dirty="0"/>
              <a:t>              path=S</a:t>
            </a:r>
          </a:p>
          <a:p>
            <a:r>
              <a:rPr lang="en-US" sz="1600" dirty="0"/>
              <a:t>          1=Parameter, name=z, direction=out</a:t>
            </a:r>
          </a:p>
          <a:p>
            <a:r>
              <a:rPr lang="en-US" sz="1600" dirty="0"/>
              <a:t>            type=</a:t>
            </a:r>
            <a:r>
              <a:rPr lang="en-US" sz="1600" dirty="0" err="1"/>
              <a:t>Type_Bits</a:t>
            </a:r>
            <a:r>
              <a:rPr lang="en-US" sz="1600" dirty="0"/>
              <a:t>, size=8, </a:t>
            </a:r>
            <a:r>
              <a:rPr lang="en-US" sz="1600" dirty="0" err="1"/>
              <a:t>isSigned</a:t>
            </a:r>
            <a:r>
              <a:rPr lang="en-US" sz="1600" dirty="0"/>
              <a:t>=0</a:t>
            </a:r>
          </a:p>
          <a:p>
            <a:r>
              <a:rPr lang="en-US" sz="1600" dirty="0"/>
              <a:t>      body=Vector&lt;</a:t>
            </a:r>
            <a:r>
              <a:rPr lang="en-US" sz="1600" dirty="0" err="1"/>
              <a:t>StatOrDecl</a:t>
            </a:r>
            <a:r>
              <a:rPr lang="en-US" sz="1600" dirty="0"/>
              <a:t>&gt;[1]</a:t>
            </a:r>
          </a:p>
          <a:p>
            <a:r>
              <a:rPr lang="en-US" sz="1600" dirty="0"/>
              <a:t>        0=</a:t>
            </a:r>
            <a:r>
              <a:rPr lang="en-US" sz="1600" dirty="0" err="1"/>
              <a:t>AssignmentStatement</a:t>
            </a:r>
            <a:endParaRPr lang="en-US" sz="1600" dirty="0"/>
          </a:p>
          <a:p>
            <a:r>
              <a:rPr lang="en-US" sz="1600" dirty="0"/>
              <a:t>          left=</a:t>
            </a:r>
            <a:r>
              <a:rPr lang="en-US" sz="1600" dirty="0" err="1"/>
              <a:t>PathExpression</a:t>
            </a:r>
            <a:endParaRPr lang="en-US" sz="1600" dirty="0"/>
          </a:p>
          <a:p>
            <a:r>
              <a:rPr lang="en-US" sz="1600" dirty="0"/>
              <a:t>            path=z</a:t>
            </a:r>
          </a:p>
          <a:p>
            <a:r>
              <a:rPr lang="en-US" sz="1600" dirty="0"/>
              <a:t>          right=Add</a:t>
            </a:r>
          </a:p>
          <a:p>
            <a:r>
              <a:rPr lang="en-US" sz="1600" dirty="0"/>
              <a:t>            left=</a:t>
            </a:r>
            <a:r>
              <a:rPr lang="en-US" sz="1600" dirty="0" err="1"/>
              <a:t>PathExpression</a:t>
            </a:r>
            <a:endParaRPr lang="en-US" sz="1600" dirty="0"/>
          </a:p>
          <a:p>
            <a:r>
              <a:rPr lang="en-US" sz="1600" dirty="0"/>
              <a:t>              path=x</a:t>
            </a:r>
          </a:p>
          <a:p>
            <a:r>
              <a:rPr lang="en-US" sz="1600" dirty="0"/>
              <a:t>            right=Member</a:t>
            </a:r>
          </a:p>
          <a:p>
            <a:r>
              <a:rPr lang="en-US" sz="1600" dirty="0"/>
              <a:t>              expr=</a:t>
            </a:r>
            <a:r>
              <a:rPr lang="en-US" sz="1600" dirty="0" err="1"/>
              <a:t>PathExpression</a:t>
            </a:r>
            <a:endParaRPr lang="en-US" sz="1600" dirty="0"/>
          </a:p>
          <a:p>
            <a:r>
              <a:rPr lang="en-US" sz="1600" dirty="0"/>
              <a:t>                path=w</a:t>
            </a:r>
          </a:p>
          <a:p>
            <a:r>
              <a:rPr lang="en-US" sz="1600" dirty="0"/>
              <a:t>              member=s</a:t>
            </a:r>
          </a:p>
        </p:txBody>
      </p:sp>
      <p:cxnSp>
        <p:nvCxnSpPr>
          <p:cNvPr id="32" name="Elbow Connector 31"/>
          <p:cNvCxnSpPr>
            <a:endCxn id="19" idx="0"/>
          </p:cNvCxnSpPr>
          <p:nvPr/>
        </p:nvCxnSpPr>
        <p:spPr>
          <a:xfrm rot="10800000" flipV="1">
            <a:off x="2852532" y="665920"/>
            <a:ext cx="4830421" cy="1316419"/>
          </a:xfrm>
          <a:prstGeom prst="bentConnector2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endCxn id="20" idx="3"/>
          </p:cNvCxnSpPr>
          <p:nvPr/>
        </p:nvCxnSpPr>
        <p:spPr>
          <a:xfrm rot="10800000" flipV="1">
            <a:off x="2029239" y="1413975"/>
            <a:ext cx="5620584" cy="108751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endCxn id="23" idx="2"/>
          </p:cNvCxnSpPr>
          <p:nvPr/>
        </p:nvCxnSpPr>
        <p:spPr>
          <a:xfrm rot="10800000">
            <a:off x="1331844" y="3961502"/>
            <a:ext cx="6599582" cy="839098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endCxn id="22" idx="2"/>
          </p:cNvCxnSpPr>
          <p:nvPr/>
        </p:nvCxnSpPr>
        <p:spPr>
          <a:xfrm rot="10800000">
            <a:off x="1810579" y="3961503"/>
            <a:ext cx="6170543" cy="1640507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endCxn id="21" idx="2"/>
          </p:cNvCxnSpPr>
          <p:nvPr/>
        </p:nvCxnSpPr>
        <p:spPr>
          <a:xfrm rot="10800000">
            <a:off x="2347293" y="3961503"/>
            <a:ext cx="5756415" cy="2347535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endCxn id="16" idx="3"/>
          </p:cNvCxnSpPr>
          <p:nvPr/>
        </p:nvCxnSpPr>
        <p:spPr>
          <a:xfrm rot="10800000">
            <a:off x="4899991" y="2941983"/>
            <a:ext cx="3044690" cy="895388"/>
          </a:xfrm>
          <a:prstGeom prst="bentConnector3">
            <a:avLst>
              <a:gd name="adj1" fmla="val 88223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endCxn id="54" idx="0"/>
          </p:cNvCxnSpPr>
          <p:nvPr/>
        </p:nvCxnSpPr>
        <p:spPr>
          <a:xfrm rot="10800000">
            <a:off x="2886490" y="2807047"/>
            <a:ext cx="5044939" cy="284025"/>
          </a:xfrm>
          <a:prstGeom prst="bentConnector4">
            <a:avLst>
              <a:gd name="adj1" fmla="val 48916"/>
              <a:gd name="adj2" fmla="val 151218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2513097" y="2807046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2777158" y="2807046"/>
            <a:ext cx="218661" cy="29817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Elbow Connector 56"/>
          <p:cNvCxnSpPr>
            <a:stCxn id="53" idx="1"/>
            <a:endCxn id="20" idx="2"/>
          </p:cNvCxnSpPr>
          <p:nvPr/>
        </p:nvCxnSpPr>
        <p:spPr>
          <a:xfrm rot="10800000">
            <a:off x="1919909" y="2650575"/>
            <a:ext cx="593188" cy="305559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53" idx="2"/>
          </p:cNvCxnSpPr>
          <p:nvPr/>
        </p:nvCxnSpPr>
        <p:spPr>
          <a:xfrm rot="10800000">
            <a:off x="2622428" y="3105221"/>
            <a:ext cx="5358694" cy="266697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2932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checking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4733"/>
            <a:ext cx="12192000" cy="5223268"/>
          </a:xfrm>
        </p:spPr>
        <p:txBody>
          <a:bodyPr>
            <a:normAutofit/>
          </a:bodyPr>
          <a:lstStyle/>
          <a:p>
            <a:r>
              <a:rPr lang="en-US" dirty="0"/>
              <a:t>class </a:t>
            </a:r>
            <a:r>
              <a:rPr lang="en-US" dirty="0" err="1"/>
              <a:t>TypeInference</a:t>
            </a:r>
            <a:endParaRPr lang="en-US" dirty="0"/>
          </a:p>
          <a:p>
            <a:r>
              <a:rPr lang="en-US" dirty="0"/>
              <a:t>Needs a </a:t>
            </a:r>
            <a:r>
              <a:rPr lang="en-US" dirty="0" err="1"/>
              <a:t>ReferenceMap</a:t>
            </a:r>
            <a:endParaRPr lang="en-US" dirty="0"/>
          </a:p>
          <a:p>
            <a:r>
              <a:rPr lang="en-US" dirty="0"/>
              <a:t>Checks program typing</a:t>
            </a:r>
          </a:p>
          <a:p>
            <a:r>
              <a:rPr lang="en-US" dirty="0"/>
              <a:t>Computes values for type variables</a:t>
            </a:r>
          </a:p>
          <a:p>
            <a:r>
              <a:rPr lang="en-US" dirty="0"/>
              <a:t>Inserts explicit casts where needed</a:t>
            </a:r>
          </a:p>
          <a:p>
            <a:r>
              <a:rPr lang="en-US" dirty="0"/>
              <a:t>If no casts are needed it should behave like an Inspector and not change the IR</a:t>
            </a:r>
          </a:p>
          <a:p>
            <a:r>
              <a:rPr lang="en-US" dirty="0"/>
              <a:t>Produces a </a:t>
            </a:r>
            <a:r>
              <a:rPr lang="en-US" dirty="0" err="1"/>
              <a:t>TypeMap</a:t>
            </a:r>
            <a:endParaRPr lang="en-US" dirty="0"/>
          </a:p>
          <a:p>
            <a:pPr lvl="1"/>
            <a:r>
              <a:rPr lang="en-US" dirty="0"/>
              <a:t>for each node that has a type the map stores its </a:t>
            </a:r>
            <a:r>
              <a:rPr lang="en-US" b="1" dirty="0"/>
              <a:t>canonical</a:t>
            </a:r>
            <a:r>
              <a:rPr lang="en-US" dirty="0"/>
              <a:t> type</a:t>
            </a:r>
          </a:p>
          <a:p>
            <a:pPr lvl="1"/>
            <a:r>
              <a:rPr lang="en-US" dirty="0"/>
              <a:t>the canonical representation is not part of the IR program DAG</a:t>
            </a:r>
            <a:br>
              <a:rPr lang="en-US" dirty="0"/>
            </a:br>
            <a:r>
              <a:rPr lang="en-US" dirty="0"/>
              <a:t>(e.g., </a:t>
            </a:r>
            <a:r>
              <a:rPr lang="en-US" dirty="0" err="1"/>
              <a:t>struct</a:t>
            </a:r>
            <a:r>
              <a:rPr lang="en-US" dirty="0"/>
              <a:t> always uses </a:t>
            </a:r>
            <a:r>
              <a:rPr lang="en-US" dirty="0" err="1"/>
              <a:t>TypeName</a:t>
            </a:r>
            <a:r>
              <a:rPr lang="en-US" dirty="0"/>
              <a:t> for fields, but canonical </a:t>
            </a:r>
            <a:r>
              <a:rPr lang="en-US" dirty="0" err="1"/>
              <a:t>struct</a:t>
            </a:r>
            <a:r>
              <a:rPr lang="en-US" dirty="0"/>
              <a:t> has actual field types)</a:t>
            </a:r>
          </a:p>
          <a:p>
            <a:pPr lvl="1"/>
            <a:r>
              <a:rPr lang="en-US" dirty="0"/>
              <a:t>not all IR nodes have types</a:t>
            </a:r>
          </a:p>
        </p:txBody>
      </p:sp>
      <p:sp>
        <p:nvSpPr>
          <p:cNvPr id="5" name="Isosceles Triangle 3"/>
          <p:cNvSpPr/>
          <p:nvPr/>
        </p:nvSpPr>
        <p:spPr>
          <a:xfrm>
            <a:off x="5231391" y="568143"/>
            <a:ext cx="3157640" cy="3009225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/>
              <a:t>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58457" y="528229"/>
            <a:ext cx="1057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TypeMap</a:t>
            </a:r>
            <a:endParaRPr lang="en-US" dirty="0"/>
          </a:p>
        </p:txBody>
      </p:sp>
      <p:sp>
        <p:nvSpPr>
          <p:cNvPr id="8" name="Isosceles Triangle 3"/>
          <p:cNvSpPr/>
          <p:nvPr/>
        </p:nvSpPr>
        <p:spPr>
          <a:xfrm>
            <a:off x="10966367" y="481930"/>
            <a:ext cx="720365" cy="699237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sp>
        <p:nvSpPr>
          <p:cNvPr id="10" name="Isosceles Triangle 3"/>
          <p:cNvSpPr/>
          <p:nvPr/>
        </p:nvSpPr>
        <p:spPr>
          <a:xfrm>
            <a:off x="11471635" y="1724628"/>
            <a:ext cx="720365" cy="699237"/>
          </a:xfrm>
          <a:prstGeom prst="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8605336" y="985491"/>
          <a:ext cx="1550166" cy="1463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7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594">
                <a:tc>
                  <a:txBody>
                    <a:bodyPr/>
                    <a:lstStyle/>
                    <a:p>
                      <a:r>
                        <a:rPr lang="en-US" dirty="0"/>
                        <a:t>Node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59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59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59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3" name="Elbow Connector 12"/>
          <p:cNvCxnSpPr>
            <a:endCxn id="28" idx="0"/>
          </p:cNvCxnSpPr>
          <p:nvPr/>
        </p:nvCxnSpPr>
        <p:spPr>
          <a:xfrm rot="10800000">
            <a:off x="6806955" y="1488174"/>
            <a:ext cx="2151503" cy="29753"/>
          </a:xfrm>
          <a:prstGeom prst="bentConnector4">
            <a:avLst>
              <a:gd name="adj1" fmla="val 47163"/>
              <a:gd name="adj2" fmla="val 86832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endCxn id="27" idx="0"/>
          </p:cNvCxnSpPr>
          <p:nvPr/>
        </p:nvCxnSpPr>
        <p:spPr>
          <a:xfrm rot="10800000" flipV="1">
            <a:off x="6159827" y="1933258"/>
            <a:ext cx="2854768" cy="60697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endCxn id="26" idx="0"/>
          </p:cNvCxnSpPr>
          <p:nvPr/>
        </p:nvCxnSpPr>
        <p:spPr>
          <a:xfrm rot="10800000" flipV="1">
            <a:off x="7645075" y="2243942"/>
            <a:ext cx="1352005" cy="920774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endCxn id="8" idx="0"/>
          </p:cNvCxnSpPr>
          <p:nvPr/>
        </p:nvCxnSpPr>
        <p:spPr>
          <a:xfrm flipV="1">
            <a:off x="9854184" y="481930"/>
            <a:ext cx="1472366" cy="1035997"/>
          </a:xfrm>
          <a:prstGeom prst="bentConnector4">
            <a:avLst>
              <a:gd name="adj1" fmla="val 37769"/>
              <a:gd name="adj2" fmla="val 12206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endCxn id="10" idx="0"/>
          </p:cNvCxnSpPr>
          <p:nvPr/>
        </p:nvCxnSpPr>
        <p:spPr>
          <a:xfrm flipV="1">
            <a:off x="9845515" y="1724628"/>
            <a:ext cx="1986303" cy="160665"/>
          </a:xfrm>
          <a:prstGeom prst="bentConnector4">
            <a:avLst>
              <a:gd name="adj1" fmla="val 40933"/>
              <a:gd name="adj2" fmla="val 242284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endCxn id="10" idx="0"/>
          </p:cNvCxnSpPr>
          <p:nvPr/>
        </p:nvCxnSpPr>
        <p:spPr>
          <a:xfrm flipV="1">
            <a:off x="9827659" y="1724628"/>
            <a:ext cx="2004159" cy="519314"/>
          </a:xfrm>
          <a:prstGeom prst="bentConnector4">
            <a:avLst>
              <a:gd name="adj1" fmla="val 72412"/>
              <a:gd name="adj2" fmla="val 13076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7523008" y="3164716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037761" y="2540232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684888" y="1488173"/>
            <a:ext cx="244132" cy="22883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076548" y="207673"/>
            <a:ext cx="121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Program IR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894764" y="2512797"/>
            <a:ext cx="953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Types 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907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checking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199"/>
            <a:ext cx="8229600" cy="5049253"/>
          </a:xfrm>
        </p:spPr>
        <p:txBody>
          <a:bodyPr>
            <a:normAutofit/>
          </a:bodyPr>
          <a:lstStyle/>
          <a:p>
            <a:r>
              <a:rPr lang="en-US" dirty="0"/>
              <a:t>Somewhat complicated due to generics</a:t>
            </a:r>
          </a:p>
          <a:p>
            <a:r>
              <a:rPr lang="en-US" dirty="0"/>
              <a:t>Infers values for unspecified type-variables</a:t>
            </a:r>
          </a:p>
          <a:p>
            <a:r>
              <a:rPr lang="en-US" dirty="0"/>
              <a:t>Uses </a:t>
            </a:r>
            <a:r>
              <a:rPr lang="en-US" dirty="0" err="1"/>
              <a:t>Hindley</a:t>
            </a:r>
            <a:r>
              <a:rPr lang="en-US" dirty="0"/>
              <a:t>-Milner (unification) algorithm</a:t>
            </a:r>
          </a:p>
          <a:p>
            <a:pPr lvl="1"/>
            <a:r>
              <a:rPr lang="en-US" dirty="0"/>
              <a:t>adapted from </a:t>
            </a:r>
            <a:r>
              <a:rPr lang="en-US" dirty="0">
                <a:hlinkClick r:id="rId2"/>
              </a:rPr>
              <a:t>http://cs.brown.edu/~sk/Publications/Books/ProgLangs/2007-04-26/plai-2007-04-26.pdf</a:t>
            </a:r>
            <a:r>
              <a:rPr lang="en-US" dirty="0"/>
              <a:t>, page 280</a:t>
            </a:r>
          </a:p>
          <a:p>
            <a:endParaRPr lang="en-US" dirty="0"/>
          </a:p>
          <a:p>
            <a:r>
              <a:rPr lang="en-US" dirty="0"/>
              <a:t>The pass </a:t>
            </a:r>
            <a:r>
              <a:rPr lang="en-US" dirty="0" err="1"/>
              <a:t>ClearTypeMap</a:t>
            </a:r>
            <a:r>
              <a:rPr lang="en-US" dirty="0"/>
              <a:t> erases the </a:t>
            </a:r>
            <a:r>
              <a:rPr lang="en-US" dirty="0" err="1"/>
              <a:t>typeMap</a:t>
            </a:r>
            <a:r>
              <a:rPr lang="en-US" dirty="0"/>
              <a:t>; it should be called when the types of some objects may change </a:t>
            </a:r>
            <a:br>
              <a:rPr lang="en-US" dirty="0"/>
            </a:br>
            <a:r>
              <a:rPr lang="en-US" dirty="0"/>
              <a:t>(e.g. convert </a:t>
            </a:r>
            <a:r>
              <a:rPr lang="en-US" dirty="0" err="1"/>
              <a:t>enum</a:t>
            </a:r>
            <a:r>
              <a:rPr lang="en-US" dirty="0"/>
              <a:t> to integers)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5133" y="365125"/>
            <a:ext cx="1524000" cy="1524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8095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868" y="1790901"/>
            <a:ext cx="7588171" cy="4351338"/>
          </a:xfrm>
        </p:spPr>
        <p:txBody>
          <a:bodyPr/>
          <a:lstStyle/>
          <a:p>
            <a:r>
              <a:rPr lang="en-US" dirty="0"/>
              <a:t>P4::Evaluator</a:t>
            </a:r>
          </a:p>
          <a:p>
            <a:r>
              <a:rPr lang="en-US" dirty="0"/>
              <a:t>Should be called after the front-end and mid-end</a:t>
            </a:r>
          </a:p>
          <a:p>
            <a:r>
              <a:rPr lang="en-US" dirty="0"/>
              <a:t>Represents each program resource as a Block</a:t>
            </a:r>
          </a:p>
          <a:p>
            <a:r>
              <a:rPr lang="en-US" dirty="0"/>
              <a:t>Blocks form a DAG</a:t>
            </a:r>
          </a:p>
          <a:p>
            <a:pPr lvl="1"/>
            <a:r>
              <a:rPr lang="en-US" dirty="0"/>
              <a:t>children of a block are “allocated” within that block</a:t>
            </a:r>
          </a:p>
          <a:p>
            <a:r>
              <a:rPr lang="en-US" dirty="0"/>
              <a:t>Each persistent resource has a block</a:t>
            </a:r>
          </a:p>
          <a:p>
            <a:pPr lvl="1"/>
            <a:r>
              <a:rPr lang="en-US" dirty="0"/>
              <a:t>parser, control, packages, externs, tables</a:t>
            </a:r>
          </a:p>
          <a:p>
            <a:r>
              <a:rPr lang="en-US" dirty="0"/>
              <a:t>Each block maps IR nodes to </a:t>
            </a:r>
            <a:r>
              <a:rPr lang="en-US" dirty="0" err="1"/>
              <a:t>CompileTimeValue</a:t>
            </a:r>
            <a:r>
              <a:rPr lang="en-US" dirty="0"/>
              <a:t> s</a:t>
            </a:r>
          </a:p>
          <a:p>
            <a:r>
              <a:rPr lang="en-US" dirty="0"/>
              <a:t>A </a:t>
            </a:r>
            <a:r>
              <a:rPr lang="en-US" dirty="0" err="1"/>
              <a:t>CompileTimeValue</a:t>
            </a:r>
            <a:r>
              <a:rPr lang="en-US" dirty="0"/>
              <a:t> is a compile-time constant</a:t>
            </a:r>
          </a:p>
        </p:txBody>
      </p:sp>
      <p:sp>
        <p:nvSpPr>
          <p:cNvPr id="4" name="Rectangle 3"/>
          <p:cNvSpPr/>
          <p:nvPr/>
        </p:nvSpPr>
        <p:spPr>
          <a:xfrm>
            <a:off x="7951808" y="1226915"/>
            <a:ext cx="4109012" cy="4826643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51808" y="1190756"/>
            <a:ext cx="1462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Package main</a:t>
            </a:r>
          </a:p>
        </p:txBody>
      </p:sp>
      <p:sp>
        <p:nvSpPr>
          <p:cNvPr id="6" name="Rectangle 5"/>
          <p:cNvSpPr/>
          <p:nvPr/>
        </p:nvSpPr>
        <p:spPr>
          <a:xfrm>
            <a:off x="8160370" y="1667537"/>
            <a:ext cx="3703681" cy="114589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197343" y="1674329"/>
            <a:ext cx="945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Parser p</a:t>
            </a:r>
          </a:p>
        </p:txBody>
      </p:sp>
      <p:sp>
        <p:nvSpPr>
          <p:cNvPr id="9" name="Rectangle 8"/>
          <p:cNvSpPr/>
          <p:nvPr/>
        </p:nvSpPr>
        <p:spPr>
          <a:xfrm>
            <a:off x="8160370" y="2950143"/>
            <a:ext cx="3703681" cy="1490367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185826" y="2943352"/>
            <a:ext cx="1342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 pipe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160370" y="4621695"/>
            <a:ext cx="3707808" cy="1145895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183886" y="4637224"/>
            <a:ext cx="176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 deparser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06480" y="1756219"/>
            <a:ext cx="804249" cy="95211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Extern </a:t>
            </a:r>
          </a:p>
          <a:p>
            <a:pPr algn="ctr"/>
            <a:r>
              <a:rPr lang="en-US" dirty="0" err="1"/>
              <a:t>ck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306697" y="4707133"/>
            <a:ext cx="804249" cy="952118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Extern </a:t>
            </a:r>
          </a:p>
          <a:p>
            <a:pPr algn="ctr"/>
            <a:r>
              <a:rPr lang="en-US" dirty="0" err="1"/>
              <a:t>ck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629649" y="113530"/>
            <a:ext cx="2632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Block hierarchy </a:t>
            </a:r>
            <a:r>
              <a:rPr lang="en-US"/>
              <a:t>for </a:t>
            </a:r>
            <a:br>
              <a:rPr lang="en-US"/>
            </a:br>
            <a:r>
              <a:rPr lang="en-US"/>
              <a:t>simple-switch-example.p4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35454" y="3544209"/>
            <a:ext cx="833961" cy="78864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Table</a:t>
            </a:r>
            <a:br>
              <a:rPr lang="en-US" dirty="0"/>
            </a:br>
            <a:r>
              <a:rPr lang="en-US" dirty="0"/>
              <a:t>ipv4_match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42666" y="3544209"/>
            <a:ext cx="833961" cy="78864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Table</a:t>
            </a:r>
            <a:br>
              <a:rPr lang="en-US" dirty="0"/>
            </a:br>
            <a:r>
              <a:rPr lang="en-US" dirty="0" err="1"/>
              <a:t>check_ttl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0057069" y="3554522"/>
            <a:ext cx="833961" cy="78864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Table</a:t>
            </a:r>
            <a:br>
              <a:rPr lang="en-US" dirty="0"/>
            </a:br>
            <a:r>
              <a:rPr lang="en-US" dirty="0" err="1"/>
              <a:t>dmac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982135" y="3554522"/>
            <a:ext cx="833961" cy="788644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Table</a:t>
            </a:r>
            <a:br>
              <a:rPr lang="en-US" dirty="0"/>
            </a:br>
            <a:r>
              <a:rPr lang="en-US" dirty="0" err="1"/>
              <a:t>smac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833862" y="759862"/>
            <a:ext cx="4358137" cy="5382378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825910" y="730904"/>
            <a:ext cx="1509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Toplevel</a:t>
            </a:r>
            <a:r>
              <a:rPr lang="en-US" dirty="0"/>
              <a:t> block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3237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P4</a:t>
            </a:r>
            <a:r>
              <a:rPr lang="en-US" baseline="-25000" dirty="0"/>
              <a:t>16</a:t>
            </a:r>
            <a:r>
              <a:rPr lang="en-US" dirty="0"/>
              <a:t> compiler front-end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5534" y="300567"/>
            <a:ext cx="3810000" cy="3175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46531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579" y="365125"/>
            <a:ext cx="10752221" cy="1325563"/>
          </a:xfrm>
        </p:spPr>
        <p:txBody>
          <a:bodyPr/>
          <a:lstStyle/>
          <a:p>
            <a:r>
              <a:rPr lang="en-US" dirty="0"/>
              <a:t>Front-end passes (frontends/p4/frontend.cpp)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895" y="1600201"/>
            <a:ext cx="10952869" cy="50338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Pretty printing</a:t>
            </a:r>
          </a:p>
          <a:p>
            <a:r>
              <a:rPr lang="en-US" dirty="0"/>
              <a:t>Validation</a:t>
            </a:r>
          </a:p>
          <a:p>
            <a:r>
              <a:rPr lang="en-US" dirty="0"/>
              <a:t>Name resolution</a:t>
            </a:r>
          </a:p>
          <a:p>
            <a:r>
              <a:rPr lang="en-US" dirty="0"/>
              <a:t>Create control-plane names for keys</a:t>
            </a:r>
          </a:p>
          <a:p>
            <a:r>
              <a:rPr lang="en-US" dirty="0"/>
              <a:t>Type checking/type inference (</a:t>
            </a:r>
            <a:r>
              <a:rPr lang="en-US" dirty="0" err="1"/>
              <a:t>Hindley</a:t>
            </a:r>
            <a:r>
              <a:rPr lang="en-US" dirty="0"/>
              <a:t>-Milner)</a:t>
            </a:r>
          </a:p>
          <a:p>
            <a:r>
              <a:rPr lang="en-US" dirty="0"/>
              <a:t>Make order of side-effects explicit (argument and short-circuit evaluation)</a:t>
            </a:r>
          </a:p>
          <a:p>
            <a:r>
              <a:rPr lang="en-US" dirty="0"/>
              <a:t>Optimizations</a:t>
            </a:r>
          </a:p>
          <a:p>
            <a:r>
              <a:rPr lang="en-US" dirty="0"/>
              <a:t>Compile-time evaluation</a:t>
            </a:r>
          </a:p>
          <a:p>
            <a:r>
              <a:rPr lang="en-US" dirty="0"/>
              <a:t>Inlining</a:t>
            </a:r>
          </a:p>
          <a:p>
            <a:r>
              <a:rPr lang="en-US" dirty="0"/>
              <a:t>Conversion to P4 source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2803" y="4788852"/>
            <a:ext cx="2426192" cy="118885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2048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1EBD8-8620-4250-A4CF-619E3A80C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ParseAnnotationBodies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07A97-34FE-446D-8637-BA3D2B375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984456" cy="4351338"/>
          </a:xfrm>
        </p:spPr>
        <p:txBody>
          <a:bodyPr/>
          <a:lstStyle/>
          <a:p>
            <a:r>
              <a:rPr lang="en-US" dirty="0"/>
              <a:t>Since P4-16 1.2.0 annotations bodies can have free form</a:t>
            </a:r>
          </a:p>
          <a:p>
            <a:pPr lvl="1"/>
            <a:r>
              <a:rPr lang="en-US" dirty="0"/>
              <a:t>(anything between a pair of matched </a:t>
            </a:r>
            <a:r>
              <a:rPr lang="en-US" dirty="0" err="1"/>
              <a:t>parens</a:t>
            </a:r>
            <a:r>
              <a:rPr lang="en-US" dirty="0"/>
              <a:t>)</a:t>
            </a:r>
          </a:p>
          <a:p>
            <a:r>
              <a:rPr lang="en-US" dirty="0"/>
              <a:t>This pass parses the bodies of annotations that are known to need a specific structure and converts them to IR</a:t>
            </a:r>
          </a:p>
          <a:p>
            <a:r>
              <a:rPr lang="en-US" dirty="0"/>
              <a:t>E.g.: @name annotation always expects a string argument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5D54F-4C04-466C-B088-C14B8AA3A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86</a:t>
            </a:fld>
            <a:endParaRPr lang="en-US"/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91A08DCD-81B1-4093-8DAA-52724A36D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2200" y="681037"/>
            <a:ext cx="2136448" cy="547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0384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PrettyPrint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Emit program as P4</a:t>
            </a:r>
            <a:r>
              <a:rPr lang="en-US" baseline="-25000" dirty="0"/>
              <a:t>16</a:t>
            </a:r>
            <a:r>
              <a:rPr lang="en-US" dirty="0"/>
              <a:t> code</a:t>
            </a:r>
          </a:p>
          <a:p>
            <a:r>
              <a:rPr lang="en-US" dirty="0"/>
              <a:t>Used to convert P4</a:t>
            </a:r>
            <a:r>
              <a:rPr lang="en-US" baseline="-25000" dirty="0"/>
              <a:t>14</a:t>
            </a:r>
            <a:r>
              <a:rPr lang="en-US" dirty="0"/>
              <a:t> to P4</a:t>
            </a:r>
            <a:r>
              <a:rPr lang="en-US" baseline="-25000" dirty="0"/>
              <a:t>16</a:t>
            </a:r>
            <a:endParaRPr lang="en-US" dirty="0"/>
          </a:p>
          <a:p>
            <a:r>
              <a:rPr lang="en-US" dirty="0"/>
              <a:t>Can optionally emit IR as comments in the code</a:t>
            </a:r>
          </a:p>
          <a:p>
            <a:r>
              <a:rPr lang="en-US" dirty="0"/>
              <a:t>Enabled with --pp out.p4 compiler flag</a:t>
            </a:r>
          </a:p>
        </p:txBody>
      </p:sp>
      <p:pic>
        <p:nvPicPr>
          <p:cNvPr id="7" name="Content Placeholder 4" descr="Rol transeúnte - Padre, Marido y Frik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339" y="1713366"/>
            <a:ext cx="3114161" cy="269648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7000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ValidateParsedProgram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063"/>
            <a:ext cx="10515600" cy="5173412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Run immediately after parsing. </a:t>
            </a:r>
          </a:p>
          <a:p>
            <a:r>
              <a:rPr lang="en-US" dirty="0"/>
              <a:t>There is no type information at this point, so it does only simple checks.</a:t>
            </a:r>
          </a:p>
          <a:p>
            <a:pPr lvl="1"/>
            <a:r>
              <a:rPr lang="en-US" dirty="0"/>
              <a:t>integer constants have valid types</a:t>
            </a:r>
          </a:p>
          <a:p>
            <a:pPr lvl="1"/>
            <a:r>
              <a:rPr lang="en-US" dirty="0"/>
              <a:t>don't care _ is not used as a name for methods, fields, variables, instances</a:t>
            </a:r>
          </a:p>
          <a:p>
            <a:pPr lvl="1"/>
            <a:r>
              <a:rPr lang="en-US" dirty="0"/>
              <a:t>width of bit&lt;&gt; types is positive</a:t>
            </a:r>
          </a:p>
          <a:p>
            <a:pPr lvl="1"/>
            <a:r>
              <a:rPr lang="en-US" dirty="0"/>
              <a:t>width of </a:t>
            </a:r>
            <a:r>
              <a:rPr lang="en-US" dirty="0" err="1"/>
              <a:t>int</a:t>
            </a:r>
            <a:r>
              <a:rPr lang="en-US" dirty="0"/>
              <a:t>&lt;&gt; types is larger than 1</a:t>
            </a:r>
          </a:p>
          <a:p>
            <a:pPr lvl="1"/>
            <a:r>
              <a:rPr lang="en-US" dirty="0"/>
              <a:t>no parser state is named 'accept' or 'reject'</a:t>
            </a:r>
          </a:p>
          <a:p>
            <a:pPr lvl="1"/>
            <a:r>
              <a:rPr lang="en-US" dirty="0"/>
              <a:t>constructor parameters are direction-less</a:t>
            </a:r>
          </a:p>
          <a:p>
            <a:pPr lvl="1"/>
            <a:r>
              <a:rPr lang="en-US" dirty="0"/>
              <a:t>tables have an </a:t>
            </a:r>
            <a:r>
              <a:rPr lang="en-US" b="1" dirty="0"/>
              <a:t>actions</a:t>
            </a:r>
            <a:r>
              <a:rPr lang="en-US" dirty="0"/>
              <a:t> properties</a:t>
            </a:r>
          </a:p>
          <a:p>
            <a:pPr lvl="1"/>
            <a:r>
              <a:rPr lang="en-US" dirty="0"/>
              <a:t>table </a:t>
            </a:r>
            <a:r>
              <a:rPr lang="en-US" b="1" dirty="0"/>
              <a:t>entries</a:t>
            </a:r>
            <a:r>
              <a:rPr lang="en-US" dirty="0"/>
              <a:t> list are </a:t>
            </a:r>
            <a:r>
              <a:rPr lang="en-US" b="1" dirty="0" err="1"/>
              <a:t>const</a:t>
            </a:r>
            <a:endParaRPr lang="en-US" b="1" dirty="0"/>
          </a:p>
          <a:p>
            <a:pPr lvl="1"/>
            <a:r>
              <a:rPr lang="en-US" dirty="0"/>
              <a:t>instantiations appear at the top-level only</a:t>
            </a:r>
          </a:p>
          <a:p>
            <a:pPr lvl="1"/>
            <a:r>
              <a:rPr lang="en-US" b="1" dirty="0"/>
              <a:t>default</a:t>
            </a:r>
            <a:r>
              <a:rPr lang="en-US" dirty="0"/>
              <a:t> label of a switch occurs last</a:t>
            </a:r>
          </a:p>
          <a:p>
            <a:pPr lvl="1"/>
            <a:r>
              <a:rPr lang="en-US" dirty="0"/>
              <a:t>instantiations do not occur in actions</a:t>
            </a:r>
          </a:p>
          <a:p>
            <a:pPr lvl="1"/>
            <a:r>
              <a:rPr lang="en-US" dirty="0"/>
              <a:t>constructors are not invoked in actions</a:t>
            </a:r>
          </a:p>
          <a:p>
            <a:pPr lvl="1"/>
            <a:r>
              <a:rPr lang="en-US" dirty="0"/>
              <a:t>returns and exits do not appear in parsers</a:t>
            </a:r>
          </a:p>
          <a:p>
            <a:pPr lvl="1"/>
            <a:r>
              <a:rPr lang="en-US" dirty="0"/>
              <a:t>exits to not appear in functions</a:t>
            </a:r>
          </a:p>
          <a:p>
            <a:pPr lvl="1"/>
            <a:r>
              <a:rPr lang="en-US" b="1" dirty="0"/>
              <a:t>extern</a:t>
            </a:r>
            <a:r>
              <a:rPr lang="en-US" dirty="0"/>
              <a:t> constructor names have proper names</a:t>
            </a:r>
          </a:p>
          <a:p>
            <a:pPr lvl="1"/>
            <a:r>
              <a:rPr lang="en-US" dirty="0"/>
              <a:t>names of all parameters are distinct</a:t>
            </a:r>
          </a:p>
          <a:p>
            <a:pPr lvl="1"/>
            <a:r>
              <a:rPr lang="en-US" dirty="0"/>
              <a:t>no duplicate declarations in </a:t>
            </a:r>
            <a:r>
              <a:rPr lang="en-US" dirty="0" err="1"/>
              <a:t>toplevel</a:t>
            </a:r>
            <a:r>
              <a:rPr lang="en-US" dirty="0"/>
              <a:t> program</a:t>
            </a:r>
          </a:p>
        </p:txBody>
      </p:sp>
      <p:pic>
        <p:nvPicPr>
          <p:cNvPr id="4" name="Picture 3" descr="File:GreenCheck.png - Wikipedia, the free encyclo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7515" y="624388"/>
            <a:ext cx="743201" cy="7432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40248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CreateBuiltins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Creates accept and reject states</a:t>
            </a:r>
          </a:p>
          <a:p>
            <a:r>
              <a:rPr lang="en-US" dirty="0"/>
              <a:t>Adds parentheses to action invocations in tables:</a:t>
            </a:r>
          </a:p>
          <a:p>
            <a:pPr lvl="1"/>
            <a:r>
              <a:rPr lang="en-US" dirty="0"/>
              <a:t>e.g., actions = { a; } becomes actions = { a(); }</a:t>
            </a:r>
          </a:p>
          <a:p>
            <a:r>
              <a:rPr lang="en-US" dirty="0"/>
              <a:t>Parser states without selects will transition to reject</a:t>
            </a:r>
          </a:p>
          <a:p>
            <a:r>
              <a:rPr lang="en-US" dirty="0"/>
              <a:t>Adds </a:t>
            </a:r>
            <a:r>
              <a:rPr lang="en-US" dirty="0" err="1"/>
              <a:t>default_action</a:t>
            </a:r>
            <a:r>
              <a:rPr lang="en-US" dirty="0"/>
              <a:t> when it is missing; adds </a:t>
            </a:r>
            <a:r>
              <a:rPr lang="en-US" dirty="0" err="1"/>
              <a:t>NoAction</a:t>
            </a:r>
            <a:r>
              <a:rPr lang="en-US" dirty="0"/>
              <a:t> to action list</a:t>
            </a:r>
          </a:p>
        </p:txBody>
      </p:sp>
      <p:pic>
        <p:nvPicPr>
          <p:cNvPr id="4" name="Picture 3" descr="built in bookcase with desk Custom Cabinets &amp; Trim Carpentry Houston ...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0759" y="502919"/>
            <a:ext cx="1852061" cy="246941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6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Compiler architecture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2585" y="1418095"/>
            <a:ext cx="3477490" cy="260811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60177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towels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621" y="1941096"/>
            <a:ext cx="2422358" cy="24223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Constant folding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Can be run before and after type inference</a:t>
            </a:r>
          </a:p>
          <a:p>
            <a:pPr lvl="1"/>
            <a:r>
              <a:rPr lang="en-US" dirty="0"/>
              <a:t>More things can be done after types are known</a:t>
            </a:r>
          </a:p>
          <a:p>
            <a:pPr lvl="1"/>
            <a:r>
              <a:rPr lang="en-US" dirty="0"/>
              <a:t>E.g., </a:t>
            </a:r>
            <a:r>
              <a:rPr lang="en-US"/>
              <a:t>fold casts</a:t>
            </a:r>
            <a:endParaRPr lang="en-US" dirty="0"/>
          </a:p>
          <a:p>
            <a:r>
              <a:rPr lang="en-US" dirty="0"/>
              <a:t>Run several times during compilation</a:t>
            </a:r>
          </a:p>
          <a:p>
            <a:r>
              <a:rPr lang="en-US" dirty="0"/>
              <a:t>Run prior to type inference to </a:t>
            </a:r>
            <a:br>
              <a:rPr lang="en-US" dirty="0"/>
            </a:br>
            <a:r>
              <a:rPr lang="en-US" dirty="0"/>
              <a:t>compute bounds that have to be constant,</a:t>
            </a:r>
            <a:br>
              <a:rPr lang="en-US" dirty="0"/>
            </a:br>
            <a:r>
              <a:rPr lang="en-US" dirty="0"/>
              <a:t>e.g. e.g., </a:t>
            </a:r>
            <a:r>
              <a:rPr lang="en-US" dirty="0">
                <a:latin typeface="Consolas" panose="020B0609020204030204" pitchFamily="49" charset="0"/>
              </a:rPr>
              <a:t>bit&lt;(3+4)&gt;</a:t>
            </a:r>
            <a:endParaRPr lang="en-US" dirty="0"/>
          </a:p>
          <a:p>
            <a:r>
              <a:rPr lang="en-US" dirty="0"/>
              <a:t>Also handles some select expressions, </a:t>
            </a:r>
            <a:br>
              <a:rPr lang="en-US" dirty="0"/>
            </a:br>
            <a:r>
              <a:rPr lang="en-US" dirty="0"/>
              <a:t>detecting some unreachable select labels</a:t>
            </a:r>
          </a:p>
          <a:p>
            <a:r>
              <a:rPr lang="en-US" dirty="0"/>
              <a:t>Also handles if statements with constant conditions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845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InstantiateDirectCalls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38061"/>
          </a:xfrm>
        </p:spPr>
        <p:txBody>
          <a:bodyPr/>
          <a:lstStyle/>
          <a:p>
            <a:r>
              <a:rPr lang="en-US" dirty="0"/>
              <a:t>Converts direct invocations of controls or parsers</a:t>
            </a:r>
            <a:br>
              <a:rPr lang="en-US" dirty="0"/>
            </a:br>
            <a:r>
              <a:rPr lang="en-US" dirty="0"/>
              <a:t>into separate instantiations and calls</a:t>
            </a:r>
          </a:p>
          <a:p>
            <a:r>
              <a:rPr lang="en-US" dirty="0"/>
              <a:t>Convenient syntactic sugar when something is called exactly once</a:t>
            </a:r>
          </a:p>
        </p:txBody>
      </p:sp>
      <p:pic>
        <p:nvPicPr>
          <p:cNvPr id="6" name="Content Placeholder 3" descr="Processed &lt;strong&gt;sugar&lt;/strong&gt; affects your body and brain in many different way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8"/>
          <a:stretch/>
        </p:blipFill>
        <p:spPr>
          <a:xfrm>
            <a:off x="8598626" y="171263"/>
            <a:ext cx="3593374" cy="22467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22544" y="3253695"/>
            <a:ext cx="6131807" cy="34163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c() {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{} }</a:t>
            </a:r>
          </a:p>
          <a:p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d() {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{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c.apply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(); }}</a:t>
            </a: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>
                <a:cs typeface="Consolas" panose="020B0609020204030204" pitchFamily="49" charset="0"/>
              </a:rPr>
              <a:t>becomes</a:t>
            </a: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d() { </a:t>
            </a:r>
            <a:b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  @name("c") c()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c_inst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b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apply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{ 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c_inst.apply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(); }}</a:t>
            </a: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45944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D261942-8F6E-48FE-BF98-075338CC0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372107" y="3138034"/>
            <a:ext cx="2661684" cy="2122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7395AB-8E96-48F4-9F5A-747B74CB9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Deprecated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D34C1-7B73-4CBD-BD87-222008E87C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23673"/>
          </a:xfrm>
        </p:spPr>
        <p:txBody>
          <a:bodyPr/>
          <a:lstStyle/>
          <a:p>
            <a:r>
              <a:rPr lang="en-US" dirty="0"/>
              <a:t>Gives warnings if one uses constructs annotated with @deprecated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379ECA-4EFB-4209-92E5-B8CD85BF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AD6E0B-63FC-4A94-9222-C53EC5753D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581624" y="185738"/>
            <a:ext cx="2452167" cy="163988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9BCA43A-04F0-4890-9FA0-0D4C96C2FC7D}"/>
              </a:ext>
            </a:extLst>
          </p:cNvPr>
          <p:cNvSpPr txBox="1">
            <a:spLocks/>
          </p:cNvSpPr>
          <p:nvPr/>
        </p:nvSpPr>
        <p:spPr>
          <a:xfrm>
            <a:off x="838200" y="241436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CheckNamedArgs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4C5422E-73FB-4FF6-8C5B-F3DADF47F6B3}"/>
              </a:ext>
            </a:extLst>
          </p:cNvPr>
          <p:cNvSpPr txBox="1">
            <a:spLocks/>
          </p:cNvSpPr>
          <p:nvPr/>
        </p:nvSpPr>
        <p:spPr>
          <a:xfrm>
            <a:off x="838200" y="3715203"/>
            <a:ext cx="10515600" cy="2777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Checks that named arguments in calls have distinct names</a:t>
            </a:r>
          </a:p>
          <a:p>
            <a:r>
              <a:rPr lang="en-US" dirty="0"/>
              <a:t>All arguments must be named or not</a:t>
            </a:r>
          </a:p>
          <a:p>
            <a:r>
              <a:rPr lang="en-US" dirty="0"/>
              <a:t>Optional parameters do not have default values</a:t>
            </a:r>
          </a:p>
        </p:txBody>
      </p:sp>
    </p:spTree>
    <p:extLst>
      <p:ext uri="{BB962C8B-B14F-4D97-AF65-F5344CB8AC3E}">
        <p14:creationId xmlns:p14="http://schemas.microsoft.com/office/powerpoint/2010/main" val="321359739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0FC04-8A9E-4E3A-853E-80FE82AB2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CheckNamedArgs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2B0B0-852E-45F2-97B4-9866035944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Either all or none of the arguments in a method call may be named.</a:t>
            </a:r>
          </a:p>
          <a:p>
            <a:r>
              <a:rPr lang="en-US" dirty="0"/>
              <a:t>No argument appears twice in a call.</a:t>
            </a:r>
          </a:p>
          <a:p>
            <a:r>
              <a:rPr lang="en-US" dirty="0"/>
              <a:t>No optional parameter has a default value.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747F6A-9024-45AD-A445-EA360898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93</a:t>
            </a:fld>
            <a:endParaRPr lang="en-US" dirty="0"/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C58E34C0-DAE1-43BA-BF70-B6482FE67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2018" y="3279310"/>
            <a:ext cx="3528557" cy="272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3062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DCDEC-61BE-4A2E-8634-07402AD6B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ValidateMatchAnnotations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3E8C0-75F6-490A-B9ED-B275B83E0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Checks that “match” annotations have a single argument</a:t>
            </a:r>
          </a:p>
          <a:p>
            <a:r>
              <a:rPr lang="en-US" dirty="0"/>
              <a:t>Of type </a:t>
            </a:r>
            <a:r>
              <a:rPr lang="en-US" dirty="0" err="1"/>
              <a:t>match_kind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23E3AD-9631-4093-8F99-6050FA535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5B9148-DE1A-46E8-8FC0-E2726B7F5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3632" y="2831804"/>
            <a:ext cx="2553180" cy="255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7465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Front-end: </a:t>
            </a:r>
            <a:r>
              <a:rPr lang="en-US" dirty="0" err="1"/>
              <a:t>BindTypeVariables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 inference should infer values for all type-variables</a:t>
            </a:r>
          </a:p>
          <a:p>
            <a:r>
              <a:rPr lang="en-US" dirty="0"/>
              <a:t>This pass replaces type variables with concrete types</a:t>
            </a:r>
          </a:p>
          <a:p>
            <a:pPr lvl="1"/>
            <a:r>
              <a:rPr lang="en-US" dirty="0"/>
              <a:t>Constructors, method calls, generic types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61606" y="3559627"/>
            <a:ext cx="5961888" cy="23083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packet.emit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(headers.ipv4);</a:t>
            </a: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>
                <a:cs typeface="Consolas" panose="020B0609020204030204" pitchFamily="49" charset="0"/>
              </a:rPr>
              <a:t>becomes</a:t>
            </a: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packet.emit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&lt;IPv4_h&gt;(headers.ipv4);</a:t>
            </a:r>
          </a:p>
          <a:p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Picture 6" descr="File:Comb &lt;strong&gt;bind&lt;/strong&gt; examples.JPG - Wikimedia Common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560" y="0"/>
            <a:ext cx="2885440" cy="2164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1946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8F599-6FBE-419B-9F16-13132E1D5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SpecializeGenericTypes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481AD-1E5B-4962-815D-65BCF32C9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Replaces all generic types with a concrete type with the same contents</a:t>
            </a:r>
          </a:p>
          <a:p>
            <a:r>
              <a:rPr lang="en-US" dirty="0"/>
              <a:t>For example: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struct S&lt;T&gt; { T data; }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S&lt;bit&lt;32&gt;&gt; s;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/>
              <a:t>becomes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struct S0 { bit&lt;32&gt; data; }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S0 s;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DD1CEA-6101-41AC-A04F-FF47128E8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D58F2D-CA07-4B4A-829B-6B9EF19B8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2387" y="2962513"/>
            <a:ext cx="2762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0935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74D0B-382E-4B7B-A233-D92929A31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DefaultArguments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DEA34-E13C-405B-BDBA-4A8E9149B1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Substitute default arguments when they are not provided</a:t>
            </a:r>
          </a:p>
          <a:p>
            <a:r>
              <a:rPr lang="en-US" dirty="0"/>
              <a:t>For example, convert:</a:t>
            </a:r>
          </a:p>
          <a:p>
            <a:pPr marL="0" indent="0">
              <a:buNone/>
            </a:pPr>
            <a:r>
              <a:rPr lang="en-US" dirty="0"/>
              <a:t> void f(in bit&lt;32&gt; a = 0);</a:t>
            </a:r>
          </a:p>
          <a:p>
            <a:pPr marL="0" indent="0">
              <a:buNone/>
            </a:pPr>
            <a:r>
              <a:rPr lang="en-US" dirty="0"/>
              <a:t> f();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to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f(a = 0);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DC2CD-97CB-4A80-BD85-9B606BD26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97</a:t>
            </a:fld>
            <a:endParaRPr lang="en-US"/>
          </a:p>
        </p:txBody>
      </p:sp>
      <p:pic>
        <p:nvPicPr>
          <p:cNvPr id="6" name="Picture 5" descr="A silhouette of two people&#10;&#10;Description automatically generated with low confidence">
            <a:extLst>
              <a:ext uri="{FF2B5EF4-FFF2-40B4-BE49-F238E27FC236}">
                <a16:creationId xmlns:a16="http://schemas.microsoft.com/office/drawing/2014/main" id="{9583CF75-A499-4171-8726-165E4B448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486" y="2838267"/>
            <a:ext cx="35909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14430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59EA4-B16B-40F9-A7EB-C7A09144B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RemoveParserIfs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B63978-3AE4-4647-84FD-B2657EC8D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7966"/>
            <a:ext cx="10515600" cy="4418997"/>
          </a:xfrm>
        </p:spPr>
        <p:txBody>
          <a:bodyPr/>
          <a:lstStyle/>
          <a:p>
            <a:r>
              <a:rPr lang="en-US" dirty="0"/>
              <a:t>Convert an </a:t>
            </a:r>
            <a:r>
              <a:rPr lang="en-US" dirty="0">
                <a:latin typeface="Consolas" panose="020B0609020204030204" pitchFamily="49" charset="0"/>
              </a:rPr>
              <a:t>if</a:t>
            </a:r>
            <a:r>
              <a:rPr lang="en-US" dirty="0"/>
              <a:t> in a parser into a set of new states</a:t>
            </a:r>
          </a:p>
          <a:p>
            <a:r>
              <a:rPr lang="en-US" dirty="0"/>
              <a:t>One pass just wraps the other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45D56E-6F56-4890-9E0A-53DEFA073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98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DDB98D-C306-417B-A114-AADE60494CE2}"/>
              </a:ext>
            </a:extLst>
          </p:cNvPr>
          <p:cNvSpPr txBox="1"/>
          <p:nvPr/>
        </p:nvSpPr>
        <p:spPr>
          <a:xfrm>
            <a:off x="5675302" y="2265931"/>
            <a:ext cx="5870595" cy="4247317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state s {</a:t>
            </a:r>
          </a:p>
          <a:p>
            <a:r>
              <a:rPr lang="en-US" dirty="0"/>
              <a:t>   statement1;</a:t>
            </a:r>
          </a:p>
          <a:p>
            <a:r>
              <a:rPr lang="en-US" dirty="0"/>
              <a:t>   statement2;</a:t>
            </a:r>
          </a:p>
          <a:p>
            <a:r>
              <a:rPr lang="en-US" dirty="0"/>
              <a:t>   transition select(exp) {</a:t>
            </a:r>
          </a:p>
          <a:p>
            <a:r>
              <a:rPr lang="en-US" dirty="0"/>
              <a:t>      true: </a:t>
            </a:r>
            <a:r>
              <a:rPr lang="en-US" dirty="0" err="1"/>
              <a:t>s_true</a:t>
            </a:r>
            <a:r>
              <a:rPr lang="en-US" dirty="0"/>
              <a:t>;</a:t>
            </a:r>
          </a:p>
          <a:p>
            <a:r>
              <a:rPr lang="en-US" dirty="0"/>
              <a:t>      false: </a:t>
            </a:r>
            <a:r>
              <a:rPr lang="en-US" dirty="0" err="1"/>
              <a:t>s_false</a:t>
            </a:r>
            <a:r>
              <a:rPr lang="en-US" dirty="0"/>
              <a:t>;</a:t>
            </a:r>
          </a:p>
          <a:p>
            <a:r>
              <a:rPr lang="en-US" dirty="0"/>
              <a:t>   }</a:t>
            </a:r>
          </a:p>
          <a:p>
            <a:r>
              <a:rPr lang="en-US" dirty="0"/>
              <a:t>}</a:t>
            </a:r>
          </a:p>
          <a:p>
            <a:endParaRPr lang="en-US" dirty="0"/>
          </a:p>
          <a:p>
            <a:r>
              <a:rPr lang="en-US" dirty="0"/>
              <a:t>state </a:t>
            </a:r>
            <a:r>
              <a:rPr lang="en-US" dirty="0" err="1"/>
              <a:t>s_true</a:t>
            </a:r>
            <a:r>
              <a:rPr lang="en-US" dirty="0"/>
              <a:t> {</a:t>
            </a:r>
          </a:p>
          <a:p>
            <a:r>
              <a:rPr lang="en-US" dirty="0"/>
              <a:t>   statement3;</a:t>
            </a:r>
          </a:p>
          <a:p>
            <a:r>
              <a:rPr lang="en-US" dirty="0"/>
              <a:t>   transition </a:t>
            </a:r>
            <a:r>
              <a:rPr lang="en-US" dirty="0" err="1"/>
              <a:t>s_join</a:t>
            </a:r>
            <a:r>
              <a:rPr lang="en-US" dirty="0"/>
              <a:t>;</a:t>
            </a:r>
          </a:p>
          <a:p>
            <a:r>
              <a:rPr lang="en-US" dirty="0"/>
              <a:t>}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60F75F-B7E8-4A5B-923B-17167A059E6F}"/>
              </a:ext>
            </a:extLst>
          </p:cNvPr>
          <p:cNvSpPr txBox="1"/>
          <p:nvPr/>
        </p:nvSpPr>
        <p:spPr>
          <a:xfrm>
            <a:off x="305256" y="2853378"/>
            <a:ext cx="3379722" cy="286232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state s {</a:t>
            </a:r>
          </a:p>
          <a:p>
            <a:r>
              <a:rPr lang="en-US" dirty="0"/>
              <a:t>   statement1;</a:t>
            </a:r>
          </a:p>
          <a:p>
            <a:r>
              <a:rPr lang="en-US" dirty="0"/>
              <a:t>   statement2;</a:t>
            </a:r>
          </a:p>
          <a:p>
            <a:r>
              <a:rPr lang="en-US" dirty="0"/>
              <a:t>   if (exp)</a:t>
            </a:r>
          </a:p>
          <a:p>
            <a:r>
              <a:rPr lang="en-US" dirty="0"/>
              <a:t>      statement3;</a:t>
            </a:r>
          </a:p>
          <a:p>
            <a:r>
              <a:rPr lang="en-US" dirty="0"/>
              <a:t>   else</a:t>
            </a:r>
          </a:p>
          <a:p>
            <a:r>
              <a:rPr lang="en-US" dirty="0"/>
              <a:t>      statement4;</a:t>
            </a:r>
          </a:p>
          <a:p>
            <a:r>
              <a:rPr lang="en-US" dirty="0"/>
              <a:t>   statement5;</a:t>
            </a:r>
          </a:p>
          <a:p>
            <a:r>
              <a:rPr lang="en-US" dirty="0"/>
              <a:t>   transition </a:t>
            </a:r>
            <a:r>
              <a:rPr lang="en-US" dirty="0" err="1"/>
              <a:t>selectExpression</a:t>
            </a:r>
            <a:r>
              <a:rPr lang="en-US" dirty="0"/>
              <a:t>;</a:t>
            </a:r>
          </a:p>
          <a:p>
            <a:r>
              <a:rPr lang="en-US" dirty="0"/>
              <a:t>}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C4030B-C88B-4615-A24B-735BBF2F06A0}"/>
              </a:ext>
            </a:extLst>
          </p:cNvPr>
          <p:cNvSpPr txBox="1"/>
          <p:nvPr/>
        </p:nvSpPr>
        <p:spPr>
          <a:xfrm>
            <a:off x="8368180" y="2706951"/>
            <a:ext cx="302381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state </a:t>
            </a:r>
            <a:r>
              <a:rPr lang="en-US" dirty="0" err="1"/>
              <a:t>s_false</a:t>
            </a:r>
            <a:r>
              <a:rPr lang="en-US" dirty="0"/>
              <a:t> {</a:t>
            </a:r>
          </a:p>
          <a:p>
            <a:r>
              <a:rPr lang="en-US" dirty="0"/>
              <a:t>   statement4;</a:t>
            </a:r>
          </a:p>
          <a:p>
            <a:r>
              <a:rPr lang="en-US" dirty="0"/>
              <a:t>   transition </a:t>
            </a:r>
            <a:r>
              <a:rPr lang="en-US" dirty="0" err="1"/>
              <a:t>s_join</a:t>
            </a:r>
            <a:r>
              <a:rPr lang="en-US" dirty="0"/>
              <a:t>;</a:t>
            </a:r>
          </a:p>
          <a:p>
            <a:r>
              <a:rPr lang="en-US" dirty="0"/>
              <a:t>}</a:t>
            </a:r>
          </a:p>
          <a:p>
            <a:endParaRPr lang="en-US" dirty="0"/>
          </a:p>
          <a:p>
            <a:r>
              <a:rPr lang="en-US" dirty="0"/>
              <a:t>state </a:t>
            </a:r>
            <a:r>
              <a:rPr lang="en-US" dirty="0" err="1"/>
              <a:t>s_join</a:t>
            </a:r>
            <a:r>
              <a:rPr lang="en-US" dirty="0"/>
              <a:t> {</a:t>
            </a:r>
          </a:p>
          <a:p>
            <a:r>
              <a:rPr lang="en-US" dirty="0"/>
              <a:t>   statement5;</a:t>
            </a:r>
          </a:p>
          <a:p>
            <a:r>
              <a:rPr lang="en-US" dirty="0"/>
              <a:t>   transition </a:t>
            </a:r>
            <a:r>
              <a:rPr lang="en-US" dirty="0" err="1"/>
              <a:t>selectExpression</a:t>
            </a:r>
            <a:r>
              <a:rPr lang="en-US" dirty="0"/>
              <a:t>;</a:t>
            </a:r>
          </a:p>
          <a:p>
            <a:r>
              <a:rPr lang="en-US" dirty="0"/>
              <a:t>}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EACED42-7C52-4C1E-8AEE-1A98315BB18E}"/>
              </a:ext>
            </a:extLst>
          </p:cNvPr>
          <p:cNvSpPr/>
          <p:nvPr/>
        </p:nvSpPr>
        <p:spPr>
          <a:xfrm>
            <a:off x="4336556" y="3805765"/>
            <a:ext cx="777514" cy="815842"/>
          </a:xfrm>
          <a:prstGeom prst="rightArrow">
            <a:avLst/>
          </a:prstGeom>
          <a:solidFill>
            <a:schemeClr val="accent2"/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648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108C3-34EC-49DB-89D0-7B02B612E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FrontEnd</a:t>
            </a:r>
            <a:r>
              <a:rPr lang="en-US" dirty="0"/>
              <a:t>: </a:t>
            </a:r>
            <a:r>
              <a:rPr lang="en-US" dirty="0" err="1"/>
              <a:t>StructInitializers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F9F5F-D010-4FD8-8FFB-B8B445FD4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Converts </a:t>
            </a:r>
            <a:r>
              <a:rPr lang="en-US" dirty="0" err="1"/>
              <a:t>ListExpression</a:t>
            </a:r>
            <a:r>
              <a:rPr lang="en-US" dirty="0"/>
              <a:t> to </a:t>
            </a:r>
            <a:r>
              <a:rPr lang="en-US" dirty="0" err="1"/>
              <a:t>StructExpression</a:t>
            </a:r>
            <a:r>
              <a:rPr lang="en-US" dirty="0"/>
              <a:t> where necessary</a:t>
            </a:r>
          </a:p>
          <a:p>
            <a:r>
              <a:rPr lang="en-US" dirty="0" err="1"/>
              <a:t>StructExpressions</a:t>
            </a:r>
            <a:r>
              <a:rPr lang="en-US" dirty="0"/>
              <a:t> have both the type and the field names explicit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C9543-39AF-46D7-B6FB-A8F88DA1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2AF81-9595-BA4F-9729-1599F122AA26}" type="slidenum">
              <a:rPr lang="en-US" smtClean="0"/>
              <a:t>99</a:t>
            </a:fld>
            <a:endParaRPr lang="en-U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38A77319-DBBB-4FDA-9519-5BFC543D4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247" y="2990002"/>
            <a:ext cx="2474702" cy="350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89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28575"/>
      </a:spPr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65770</TotalTime>
  <Words>12011</Words>
  <Application>Microsoft Office PowerPoint</Application>
  <PresentationFormat>Widescreen</PresentationFormat>
  <Paragraphs>1742</Paragraphs>
  <Slides>159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159</vt:i4>
      </vt:variant>
    </vt:vector>
  </HeadingPairs>
  <TitlesOfParts>
    <vt:vector size="165" baseType="lpstr">
      <vt:lpstr>Arial</vt:lpstr>
      <vt:lpstr>Calibri</vt:lpstr>
      <vt:lpstr>Calibri Light</vt:lpstr>
      <vt:lpstr>Consolas</vt:lpstr>
      <vt:lpstr>HelveticaNeue</vt:lpstr>
      <vt:lpstr>Office Theme</vt:lpstr>
      <vt:lpstr>P416 reference compiler implementation architecture</vt:lpstr>
      <vt:lpstr>What is this?</vt:lpstr>
      <vt:lpstr>Compiler goals</vt:lpstr>
      <vt:lpstr>What’s in the box</vt:lpstr>
      <vt:lpstr>Example usage</vt:lpstr>
      <vt:lpstr>PowerPoint Presentation</vt:lpstr>
      <vt:lpstr>How do I get started writing compiler code?</vt:lpstr>
      <vt:lpstr>Presentation Outline</vt:lpstr>
      <vt:lpstr>Compiler architecture</vt:lpstr>
      <vt:lpstr>Compiler structure</vt:lpstr>
      <vt:lpstr>Structure</vt:lpstr>
      <vt:lpstr>Compiler flow</vt:lpstr>
      <vt:lpstr>Compilation stages</vt:lpstr>
      <vt:lpstr>Front-end passes</vt:lpstr>
      <vt:lpstr>Mid-end passes</vt:lpstr>
      <vt:lpstr>Back-end passes</vt:lpstr>
      <vt:lpstr>Implementation details</vt:lpstr>
      <vt:lpstr>P4 Language Layered Design</vt:lpstr>
      <vt:lpstr>Additional documentation</vt:lpstr>
      <vt:lpstr>Source Code Organization</vt:lpstr>
      <vt:lpstr>Repository</vt:lpstr>
      <vt:lpstr>Build process</vt:lpstr>
      <vt:lpstr>Compiler data flow</vt:lpstr>
      <vt:lpstr>Source organization</vt:lpstr>
      <vt:lpstr>Makefiles</vt:lpstr>
      <vt:lpstr>Unified builds</vt:lpstr>
      <vt:lpstr>How do I create a new back-end?</vt:lpstr>
      <vt:lpstr>Coding guidelines</vt:lpstr>
      <vt:lpstr>IR and Visitors</vt:lpstr>
      <vt:lpstr>Intermediate Representation (IR)</vt:lpstr>
      <vt:lpstr>IR &lt;=&gt; P4</vt:lpstr>
      <vt:lpstr>Visitor pattern</vt:lpstr>
      <vt:lpstr>Visitors</vt:lpstr>
      <vt:lpstr>Visitor  kinds</vt:lpstr>
      <vt:lpstr>IR rewriting using visitors</vt:lpstr>
      <vt:lpstr>Chaining visitors</vt:lpstr>
      <vt:lpstr>IR definition files = Java-like language</vt:lpstr>
      <vt:lpstr>Front-end IR</vt:lpstr>
      <vt:lpstr>Learning the IR by example</vt:lpstr>
      <vt:lpstr>IR Generated C++ code (fragment)</vt:lpstr>
      <vt:lpstr>IR Definition language (1)</vt:lpstr>
      <vt:lpstr>IR Definition Language (2)</vt:lpstr>
      <vt:lpstr>Core IR Methods</vt:lpstr>
      <vt:lpstr>Custom hand-coded IR Classes</vt:lpstr>
      <vt:lpstr>Util::SourceInfo</vt:lpstr>
      <vt:lpstr>Extending the IR</vt:lpstr>
      <vt:lpstr>Casting IR Nodes</vt:lpstr>
      <vt:lpstr>Understanding the front-end IR</vt:lpstr>
      <vt:lpstr>Visitors and the IR</vt:lpstr>
      <vt:lpstr>Core Inspector action (pseudo-code)</vt:lpstr>
      <vt:lpstr>Default implementation</vt:lpstr>
      <vt:lpstr>Example custom visitor declaration</vt:lpstr>
      <vt:lpstr>Example visitor method</vt:lpstr>
      <vt:lpstr>Example sequence of passes</vt:lpstr>
      <vt:lpstr>Core Transform action (pseudo-code)</vt:lpstr>
      <vt:lpstr>The original node</vt:lpstr>
      <vt:lpstr>Controlling the visit order</vt:lpstr>
      <vt:lpstr>Transforming and controlling the visit order</vt:lpstr>
      <vt:lpstr>Where am I (and how did I get here)</vt:lpstr>
      <vt:lpstr>Initializing a visitor</vt:lpstr>
      <vt:lpstr>Deleting an IR::Node</vt:lpstr>
      <vt:lpstr>Inserting an IR::Node</vt:lpstr>
      <vt:lpstr>I want to convert the program to something else (e.g. JSON)</vt:lpstr>
      <vt:lpstr>Error reporting</vt:lpstr>
      <vt:lpstr>Debugging hints</vt:lpstr>
      <vt:lpstr>Compiler bugs</vt:lpstr>
      <vt:lpstr>Determinism</vt:lpstr>
      <vt:lpstr>Dumping IR</vt:lpstr>
      <vt:lpstr>Debugging logs</vt:lpstr>
      <vt:lpstr>What is the hard part?</vt:lpstr>
      <vt:lpstr>Useful helper classes</vt:lpstr>
      <vt:lpstr>A guide to the provided passes</vt:lpstr>
      <vt:lpstr>P414 (v1.0 / 1.1) front-end</vt:lpstr>
      <vt:lpstr>v1model.p4: A P414 switch model</vt:lpstr>
      <vt:lpstr>Parsing P416 </vt:lpstr>
      <vt:lpstr>Important P416 classes</vt:lpstr>
      <vt:lpstr>Most important passes</vt:lpstr>
      <vt:lpstr>ResolveReferences </vt:lpstr>
      <vt:lpstr>ReferenceMap</vt:lpstr>
      <vt:lpstr>References example</vt:lpstr>
      <vt:lpstr>Type checking</vt:lpstr>
      <vt:lpstr>Type checking algorithm</vt:lpstr>
      <vt:lpstr>Evaluation</vt:lpstr>
      <vt:lpstr>The P416 compiler front-end</vt:lpstr>
      <vt:lpstr>Front-end passes (frontends/p4/frontend.cpp)</vt:lpstr>
      <vt:lpstr>FrontEnd: ParseAnnotationBodies</vt:lpstr>
      <vt:lpstr>Front-end: PrettyPrint</vt:lpstr>
      <vt:lpstr>Front-end: ValidateParsedProgram</vt:lpstr>
      <vt:lpstr>Front-end: CreateBuiltins</vt:lpstr>
      <vt:lpstr>Front-end: Constant folding</vt:lpstr>
      <vt:lpstr>FrontEnd: InstantiateDirectCalls</vt:lpstr>
      <vt:lpstr>FrontEnd: Deprecated</vt:lpstr>
      <vt:lpstr>FrontEnd: CheckNamedArgs</vt:lpstr>
      <vt:lpstr>FrontEnd: ValidateMatchAnnotations</vt:lpstr>
      <vt:lpstr>Front-end: BindTypeVariables</vt:lpstr>
      <vt:lpstr>FrontEnd: SpecializeGenericTypes</vt:lpstr>
      <vt:lpstr>FrontEnd: DefaultArguments</vt:lpstr>
      <vt:lpstr>FrontEnd: RemoveParserIfs</vt:lpstr>
      <vt:lpstr>FrontEnd: StructInitializers</vt:lpstr>
      <vt:lpstr>FrontEnd: SpecializeGenericFunctions</vt:lpstr>
      <vt:lpstr>Front-end: TableKeyNames</vt:lpstr>
      <vt:lpstr>Front-end: StrengthReduction</vt:lpstr>
      <vt:lpstr>FrontEnd: Reassociation</vt:lpstr>
      <vt:lpstr>Front-End: SimplifyControlFlow</vt:lpstr>
      <vt:lpstr>FrontEnd: SwitchAddDefault</vt:lpstr>
      <vt:lpstr>Front-End: RemoveAllUnusedDeclarations</vt:lpstr>
      <vt:lpstr>Front-End: SimplifyParsers</vt:lpstr>
      <vt:lpstr>Front-end: UniqueNames</vt:lpstr>
      <vt:lpstr>Front-end: MoveInitializers</vt:lpstr>
      <vt:lpstr>Front-end: SideEffectOrdering</vt:lpstr>
      <vt:lpstr>FrontEnd: SimplifySwitch</vt:lpstr>
      <vt:lpstr>Front-end: SimplifyDefUse</vt:lpstr>
      <vt:lpstr>Front-end: SpecializeAll</vt:lpstr>
      <vt:lpstr>Front-end: RemoveParserControlFlow</vt:lpstr>
      <vt:lpstr>Front-end: RemoveReturns</vt:lpstr>
      <vt:lpstr>FrontEnd: RemoveDontcareArgs</vt:lpstr>
      <vt:lpstr>FrontEnd: MoveConstructors</vt:lpstr>
      <vt:lpstr>Front-end:  Inline, InlineActions, InlineFunctions</vt:lpstr>
      <vt:lpstr>Front-end: LocalizeAllActions</vt:lpstr>
      <vt:lpstr>FrontEnd: RemoveActionParameters</vt:lpstr>
      <vt:lpstr>P416 Compiler Mid-end Passes</vt:lpstr>
      <vt:lpstr>MidEnd: RemoveMiss</vt:lpstr>
      <vt:lpstr>Mid-end: EliminateNewType, EliminateTypedef</vt:lpstr>
      <vt:lpstr>Mid-end: SimplifySelectCases</vt:lpstr>
      <vt:lpstr>Mid-end: RemoveExits</vt:lpstr>
      <vt:lpstr>Mid-end: ExpandEmit</vt:lpstr>
      <vt:lpstr>MidEnd: HandleNoMatch</vt:lpstr>
      <vt:lpstr>Mid-End: EliminateTuples,  CopyStructures, NestedStructs, SimplifyComparisons</vt:lpstr>
      <vt:lpstr>Mid-end: ConvertEnums, FillEnumMaps</vt:lpstr>
      <vt:lpstr>MidEnd: RemoveSelectBooleans</vt:lpstr>
      <vt:lpstr>MidEnd: SimplifySelectList</vt:lpstr>
      <vt:lpstr>MidEnd: FlattenHeaders, FlattenInterfaceStructs</vt:lpstr>
      <vt:lpstr>MidEnd: ReplaceSelectRange</vt:lpstr>
      <vt:lpstr>MidEnd: Predication</vt:lpstr>
      <vt:lpstr>Mid-end: ValidateTableProperties</vt:lpstr>
      <vt:lpstr>Mid-end: ParsersUnroll Simple example</vt:lpstr>
      <vt:lpstr>Mid-end: SynthesizeActions</vt:lpstr>
      <vt:lpstr>MidEnd: RemoveLeftSlices</vt:lpstr>
      <vt:lpstr>MidEnd: TableHit</vt:lpstr>
      <vt:lpstr>MidEnd: EliminateSwitch</vt:lpstr>
      <vt:lpstr>MidEnd: ValidateTableProperties</vt:lpstr>
      <vt:lpstr>MidEnd: RemoveAssertAssume</vt:lpstr>
      <vt:lpstr>MidEnd: SingleArgumentSelect</vt:lpstr>
      <vt:lpstr>Low-level IR</vt:lpstr>
      <vt:lpstr>Sample back-ends</vt:lpstr>
      <vt:lpstr>p4test</vt:lpstr>
      <vt:lpstr>Testing the compiler</vt:lpstr>
      <vt:lpstr>Running tests</vt:lpstr>
      <vt:lpstr>Debugging failed tests</vt:lpstr>
      <vt:lpstr>Tests that fail in simulation</vt:lpstr>
      <vt:lpstr>BMv2 back-end</vt:lpstr>
      <vt:lpstr>P414 to P416 conversion</vt:lpstr>
      <vt:lpstr>Running BMv2</vt:lpstr>
      <vt:lpstr>Testing the BMv2 back-end</vt:lpstr>
      <vt:lpstr>Simple test framework language</vt:lpstr>
      <vt:lpstr>Compiling and running switch.p4</vt:lpstr>
      <vt:lpstr>eBPF Back-end</vt:lpstr>
      <vt:lpstr>Testing the eBPF back-end in user-space</vt:lpstr>
      <vt:lpstr>Testing the eBPF back-end in kernel space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Next-generation P4 compiler architecture</dc:title>
  <dc:creator>Mihai Budiu</dc:creator>
  <cp:lastModifiedBy>Mihai Budiu</cp:lastModifiedBy>
  <cp:revision>667</cp:revision>
  <dcterms:created xsi:type="dcterms:W3CDTF">2015-11-12T20:04:41Z</dcterms:created>
  <dcterms:modified xsi:type="dcterms:W3CDTF">2021-06-23T00:25:38Z</dcterms:modified>
</cp:coreProperties>
</file>